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4" r:id="rId1"/>
  </p:sldMasterIdLst>
  <p:notesMasterIdLst>
    <p:notesMasterId r:id="rId37"/>
  </p:notesMasterIdLst>
  <p:sldIdLst>
    <p:sldId id="256" r:id="rId2"/>
    <p:sldId id="257" r:id="rId3"/>
    <p:sldId id="279" r:id="rId4"/>
    <p:sldId id="422" r:id="rId5"/>
    <p:sldId id="258" r:id="rId6"/>
    <p:sldId id="424" r:id="rId7"/>
    <p:sldId id="261" r:id="rId8"/>
    <p:sldId id="262" r:id="rId9"/>
    <p:sldId id="263" r:id="rId10"/>
    <p:sldId id="264" r:id="rId11"/>
    <p:sldId id="265" r:id="rId12"/>
    <p:sldId id="266" r:id="rId13"/>
    <p:sldId id="267" r:id="rId14"/>
    <p:sldId id="268" r:id="rId15"/>
    <p:sldId id="273" r:id="rId16"/>
    <p:sldId id="259" r:id="rId17"/>
    <p:sldId id="272" r:id="rId18"/>
    <p:sldId id="275" r:id="rId19"/>
    <p:sldId id="431" r:id="rId20"/>
    <p:sldId id="276" r:id="rId21"/>
    <p:sldId id="277" r:id="rId22"/>
    <p:sldId id="271" r:id="rId23"/>
    <p:sldId id="432" r:id="rId24"/>
    <p:sldId id="417" r:id="rId25"/>
    <p:sldId id="419" r:id="rId26"/>
    <p:sldId id="425" r:id="rId27"/>
    <p:sldId id="426" r:id="rId28"/>
    <p:sldId id="427" r:id="rId29"/>
    <p:sldId id="429" r:id="rId30"/>
    <p:sldId id="428" r:id="rId31"/>
    <p:sldId id="430" r:id="rId32"/>
    <p:sldId id="405" r:id="rId33"/>
    <p:sldId id="410" r:id="rId34"/>
    <p:sldId id="433" r:id="rId35"/>
    <p:sldId id="421"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5" autoAdjust="0"/>
    <p:restoredTop sz="86694" autoAdjust="0"/>
  </p:normalViewPr>
  <p:slideViewPr>
    <p:cSldViewPr snapToGrid="0">
      <p:cViewPr varScale="1">
        <p:scale>
          <a:sx n="145" d="100"/>
          <a:sy n="145" d="100"/>
        </p:scale>
        <p:origin x="720" y="114"/>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7.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2" Type="http://schemas.openxmlformats.org/officeDocument/2006/relationships/image" Target="../media/image12.sv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D71557-5024-4C94-B652-149420CF9C36}" type="doc">
      <dgm:prSet loTypeId="urn:microsoft.com/office/officeart/2016/7/layout/VerticalHollowActionList" loCatId="List" qsTypeId="urn:microsoft.com/office/officeart/2005/8/quickstyle/simple1" qsCatId="simple" csTypeId="urn:microsoft.com/office/officeart/2005/8/colors/colorful5" csCatId="colorful" phldr="1"/>
      <dgm:spPr/>
      <dgm:t>
        <a:bodyPr/>
        <a:lstStyle/>
        <a:p>
          <a:endParaRPr lang="en-US"/>
        </a:p>
      </dgm:t>
    </dgm:pt>
    <dgm:pt modelId="{E9860A65-7004-4A53-8659-A2F5A4BC4718}">
      <dgm:prSet/>
      <dgm:spPr/>
      <dgm:t>
        <a:bodyPr/>
        <a:lstStyle/>
        <a:p>
          <a:r>
            <a:rPr lang="en-US" dirty="0"/>
            <a:t>Describe</a:t>
          </a:r>
        </a:p>
      </dgm:t>
    </dgm:pt>
    <dgm:pt modelId="{0CD5EC9E-A1B2-41F3-BA27-3798C1FDBCDC}" type="parTrans" cxnId="{3DE4362F-E4F1-4413-A2E5-C0C7D2926FD6}">
      <dgm:prSet/>
      <dgm:spPr/>
      <dgm:t>
        <a:bodyPr/>
        <a:lstStyle/>
        <a:p>
          <a:endParaRPr lang="en-US"/>
        </a:p>
      </dgm:t>
    </dgm:pt>
    <dgm:pt modelId="{7864B47B-4A05-4962-97CA-1C2E1F173439}" type="sibTrans" cxnId="{3DE4362F-E4F1-4413-A2E5-C0C7D2926FD6}">
      <dgm:prSet/>
      <dgm:spPr/>
      <dgm:t>
        <a:bodyPr/>
        <a:lstStyle/>
        <a:p>
          <a:endParaRPr lang="en-US"/>
        </a:p>
      </dgm:t>
    </dgm:pt>
    <dgm:pt modelId="{504D26C7-CDE5-46BB-ABA6-8F8C753BD328}">
      <dgm:prSet/>
      <dgm:spPr/>
      <dgm:t>
        <a:bodyPr/>
        <a:lstStyle/>
        <a:p>
          <a:r>
            <a:rPr lang="en-US" dirty="0"/>
            <a:t>Explain</a:t>
          </a:r>
        </a:p>
      </dgm:t>
    </dgm:pt>
    <dgm:pt modelId="{20B021F4-ECEC-4FBB-91C2-E513C583E16E}" type="parTrans" cxnId="{3B8BEE19-91C6-4E82-8EA4-515C62B8E754}">
      <dgm:prSet/>
      <dgm:spPr/>
      <dgm:t>
        <a:bodyPr/>
        <a:lstStyle/>
        <a:p>
          <a:endParaRPr lang="en-US"/>
        </a:p>
      </dgm:t>
    </dgm:pt>
    <dgm:pt modelId="{44835EC6-3D15-4F43-838A-9499E20EC91E}" type="sibTrans" cxnId="{3B8BEE19-91C6-4E82-8EA4-515C62B8E754}">
      <dgm:prSet/>
      <dgm:spPr/>
      <dgm:t>
        <a:bodyPr/>
        <a:lstStyle/>
        <a:p>
          <a:endParaRPr lang="en-US"/>
        </a:p>
      </dgm:t>
    </dgm:pt>
    <dgm:pt modelId="{DB430B80-9146-41FC-A819-782473EFF385}">
      <dgm:prSet/>
      <dgm:spPr/>
      <dgm:t>
        <a:bodyPr/>
        <a:lstStyle/>
        <a:p>
          <a:r>
            <a:rPr lang="en-US" dirty="0"/>
            <a:t>the criteria of a successful predictive model</a:t>
          </a:r>
        </a:p>
      </dgm:t>
    </dgm:pt>
    <dgm:pt modelId="{C53BC4FC-E437-4D55-9ED1-00DECE535FA4}" type="parTrans" cxnId="{E47C7AA1-FD5E-479B-9E92-6318E719DD76}">
      <dgm:prSet/>
      <dgm:spPr/>
      <dgm:t>
        <a:bodyPr/>
        <a:lstStyle/>
        <a:p>
          <a:endParaRPr lang="en-US"/>
        </a:p>
      </dgm:t>
    </dgm:pt>
    <dgm:pt modelId="{065F6534-7541-4144-8748-7F365F53130F}" type="sibTrans" cxnId="{E47C7AA1-FD5E-479B-9E92-6318E719DD76}">
      <dgm:prSet/>
      <dgm:spPr/>
      <dgm:t>
        <a:bodyPr/>
        <a:lstStyle/>
        <a:p>
          <a:endParaRPr lang="en-US"/>
        </a:p>
      </dgm:t>
    </dgm:pt>
    <dgm:pt modelId="{5F00BB7A-6076-4B04-BB5B-0E630689D878}">
      <dgm:prSet/>
      <dgm:spPr/>
      <dgm:t>
        <a:bodyPr/>
        <a:lstStyle/>
        <a:p>
          <a:r>
            <a:rPr lang="en-US" dirty="0"/>
            <a:t>Review</a:t>
          </a:r>
        </a:p>
      </dgm:t>
    </dgm:pt>
    <dgm:pt modelId="{7CC749DE-77B1-4E6F-868F-46A675CAA674}" type="parTrans" cxnId="{FD163A9E-FCD1-48BE-9549-FD97EFD3C723}">
      <dgm:prSet/>
      <dgm:spPr/>
      <dgm:t>
        <a:bodyPr/>
        <a:lstStyle/>
        <a:p>
          <a:endParaRPr lang="en-US"/>
        </a:p>
      </dgm:t>
    </dgm:pt>
    <dgm:pt modelId="{2E4A6215-B550-4307-92E4-7D1B692323AB}" type="sibTrans" cxnId="{FD163A9E-FCD1-48BE-9549-FD97EFD3C723}">
      <dgm:prSet/>
      <dgm:spPr/>
      <dgm:t>
        <a:bodyPr/>
        <a:lstStyle/>
        <a:p>
          <a:endParaRPr lang="en-US"/>
        </a:p>
      </dgm:t>
    </dgm:pt>
    <dgm:pt modelId="{39E4620C-B0B6-4729-8BB2-58E3DE138C7A}">
      <dgm:prSet/>
      <dgm:spPr/>
      <dgm:t>
        <a:bodyPr/>
        <a:lstStyle/>
        <a:p>
          <a:r>
            <a:rPr lang="en-US" dirty="0"/>
            <a:t>the resampling methods, overlearning, K-fold cross-validation and boot strap</a:t>
          </a:r>
        </a:p>
      </dgm:t>
    </dgm:pt>
    <dgm:pt modelId="{1431E6DB-BF05-46E5-8C12-E0DEF38D0ABB}" type="parTrans" cxnId="{CB2D1B30-1D23-44D6-810B-065D75B27F1C}">
      <dgm:prSet/>
      <dgm:spPr/>
      <dgm:t>
        <a:bodyPr/>
        <a:lstStyle/>
        <a:p>
          <a:endParaRPr lang="en-US"/>
        </a:p>
      </dgm:t>
    </dgm:pt>
    <dgm:pt modelId="{32B66EEA-C22A-483D-BC69-195AE679E12A}" type="sibTrans" cxnId="{CB2D1B30-1D23-44D6-810B-065D75B27F1C}">
      <dgm:prSet/>
      <dgm:spPr/>
      <dgm:t>
        <a:bodyPr/>
        <a:lstStyle/>
        <a:p>
          <a:endParaRPr lang="en-US"/>
        </a:p>
      </dgm:t>
    </dgm:pt>
    <dgm:pt modelId="{6DDA7F28-BD09-4FB3-9EF1-213BD22E7996}">
      <dgm:prSet/>
      <dgm:spPr/>
      <dgm:t>
        <a:bodyPr/>
        <a:lstStyle/>
        <a:p>
          <a:r>
            <a:rPr lang="en-US" dirty="0"/>
            <a:t>Demonstrate</a:t>
          </a:r>
        </a:p>
      </dgm:t>
    </dgm:pt>
    <dgm:pt modelId="{E230FF63-6400-4F96-8633-B7109E222C0E}" type="parTrans" cxnId="{3A27DDAE-453B-4C4C-BFBB-A4746185F39A}">
      <dgm:prSet/>
      <dgm:spPr/>
      <dgm:t>
        <a:bodyPr/>
        <a:lstStyle/>
        <a:p>
          <a:endParaRPr lang="en-US"/>
        </a:p>
      </dgm:t>
    </dgm:pt>
    <dgm:pt modelId="{12026898-BE1D-40F8-96D8-1289B688A0C9}" type="sibTrans" cxnId="{3A27DDAE-453B-4C4C-BFBB-A4746185F39A}">
      <dgm:prSet/>
      <dgm:spPr/>
      <dgm:t>
        <a:bodyPr/>
        <a:lstStyle/>
        <a:p>
          <a:endParaRPr lang="en-US"/>
        </a:p>
      </dgm:t>
    </dgm:pt>
    <dgm:pt modelId="{2F597077-9520-4361-939A-A29063ABF329}">
      <dgm:prSet/>
      <dgm:spPr/>
      <dgm:t>
        <a:bodyPr/>
        <a:lstStyle/>
        <a:p>
          <a:r>
            <a:rPr lang="en-US" dirty="0"/>
            <a:t>the application of predictive model application using clinical decision support</a:t>
          </a:r>
        </a:p>
      </dgm:t>
    </dgm:pt>
    <dgm:pt modelId="{FB9672C8-AE30-497B-931B-26F0EDBCE594}" type="parTrans" cxnId="{9A5102E8-624D-4430-BA22-5669FCBA8506}">
      <dgm:prSet/>
      <dgm:spPr/>
      <dgm:t>
        <a:bodyPr/>
        <a:lstStyle/>
        <a:p>
          <a:endParaRPr lang="en-US"/>
        </a:p>
      </dgm:t>
    </dgm:pt>
    <dgm:pt modelId="{C2B7412E-3FA0-410C-AB65-F5A81EBBE5D3}" type="sibTrans" cxnId="{9A5102E8-624D-4430-BA22-5669FCBA8506}">
      <dgm:prSet/>
      <dgm:spPr/>
      <dgm:t>
        <a:bodyPr/>
        <a:lstStyle/>
        <a:p>
          <a:endParaRPr lang="en-US"/>
        </a:p>
      </dgm:t>
    </dgm:pt>
    <dgm:pt modelId="{017FD39B-05CD-4AB5-A2AC-1BFB49E340D4}">
      <dgm:prSet/>
      <dgm:spPr/>
      <dgm:t>
        <a:bodyPr/>
        <a:lstStyle/>
        <a:p>
          <a:r>
            <a:rPr lang="en-US" dirty="0"/>
            <a:t>Describe</a:t>
          </a:r>
        </a:p>
      </dgm:t>
    </dgm:pt>
    <dgm:pt modelId="{CCE1E698-BB91-4F8C-B98E-7FAC728B6847}" type="parTrans" cxnId="{F4E0ACE2-1558-4A72-94B6-A9F663887065}">
      <dgm:prSet/>
      <dgm:spPr/>
      <dgm:t>
        <a:bodyPr/>
        <a:lstStyle/>
        <a:p>
          <a:endParaRPr lang="en-US"/>
        </a:p>
      </dgm:t>
    </dgm:pt>
    <dgm:pt modelId="{CED4063D-35FE-4FBB-BCD9-170F536D46FA}" type="sibTrans" cxnId="{F4E0ACE2-1558-4A72-94B6-A9F663887065}">
      <dgm:prSet/>
      <dgm:spPr/>
      <dgm:t>
        <a:bodyPr/>
        <a:lstStyle/>
        <a:p>
          <a:endParaRPr lang="en-US"/>
        </a:p>
      </dgm:t>
    </dgm:pt>
    <dgm:pt modelId="{687F2ADC-729E-4378-A390-889E15196FD9}">
      <dgm:prSet/>
      <dgm:spPr/>
      <dgm:t>
        <a:bodyPr/>
        <a:lstStyle/>
        <a:p>
          <a:r>
            <a:rPr lang="en-US" dirty="0"/>
            <a:t>the organizational implications for implementing predictive analytics.</a:t>
          </a:r>
        </a:p>
      </dgm:t>
    </dgm:pt>
    <dgm:pt modelId="{4187A849-EAEE-46F9-905A-7AEB28A076AA}" type="parTrans" cxnId="{9B5D887A-AE12-4CBD-A6DD-9E9B6D154E18}">
      <dgm:prSet/>
      <dgm:spPr/>
      <dgm:t>
        <a:bodyPr/>
        <a:lstStyle/>
        <a:p>
          <a:endParaRPr lang="en-US"/>
        </a:p>
      </dgm:t>
    </dgm:pt>
    <dgm:pt modelId="{8D9126E7-B37F-463D-8120-56CC16995070}" type="sibTrans" cxnId="{9B5D887A-AE12-4CBD-A6DD-9E9B6D154E18}">
      <dgm:prSet/>
      <dgm:spPr/>
      <dgm:t>
        <a:bodyPr/>
        <a:lstStyle/>
        <a:p>
          <a:endParaRPr lang="en-US"/>
        </a:p>
      </dgm:t>
    </dgm:pt>
    <dgm:pt modelId="{3113268E-0653-41DA-B83B-2C067FAFE2CA}">
      <dgm:prSet/>
      <dgm:spPr/>
      <dgm:t>
        <a:bodyPr/>
        <a:lstStyle/>
        <a:p>
          <a:r>
            <a:rPr lang="en-US" dirty="0"/>
            <a:t>the goals and purpose of predictive model validation</a:t>
          </a:r>
        </a:p>
      </dgm:t>
    </dgm:pt>
    <dgm:pt modelId="{6996DA7C-0219-467D-8602-73A54470F428}" type="sibTrans" cxnId="{B571CA41-754B-4BAD-B023-B04BD8C5ABDF}">
      <dgm:prSet/>
      <dgm:spPr/>
      <dgm:t>
        <a:bodyPr/>
        <a:lstStyle/>
        <a:p>
          <a:endParaRPr lang="en-US"/>
        </a:p>
      </dgm:t>
    </dgm:pt>
    <dgm:pt modelId="{6642D84D-9476-4919-BEF0-9F60031A4BAA}" type="parTrans" cxnId="{B571CA41-754B-4BAD-B023-B04BD8C5ABDF}">
      <dgm:prSet/>
      <dgm:spPr/>
      <dgm:t>
        <a:bodyPr/>
        <a:lstStyle/>
        <a:p>
          <a:endParaRPr lang="en-US"/>
        </a:p>
      </dgm:t>
    </dgm:pt>
    <dgm:pt modelId="{589EA332-72B8-4B3E-B72B-2E7FFA9936D8}" type="pres">
      <dgm:prSet presAssocID="{A5D71557-5024-4C94-B652-149420CF9C36}" presName="Name0" presStyleCnt="0">
        <dgm:presLayoutVars>
          <dgm:dir/>
          <dgm:animLvl val="lvl"/>
          <dgm:resizeHandles val="exact"/>
        </dgm:presLayoutVars>
      </dgm:prSet>
      <dgm:spPr/>
    </dgm:pt>
    <dgm:pt modelId="{D1F5F86D-2223-4C81-9B85-A8F115929508}" type="pres">
      <dgm:prSet presAssocID="{E9860A65-7004-4A53-8659-A2F5A4BC4718}" presName="linNode" presStyleCnt="0"/>
      <dgm:spPr/>
    </dgm:pt>
    <dgm:pt modelId="{7D06DCDF-D842-4E81-A921-575800C53514}" type="pres">
      <dgm:prSet presAssocID="{E9860A65-7004-4A53-8659-A2F5A4BC4718}" presName="parentText" presStyleLbl="solidFgAcc1" presStyleIdx="0" presStyleCnt="5">
        <dgm:presLayoutVars>
          <dgm:chMax val="1"/>
          <dgm:bulletEnabled/>
        </dgm:presLayoutVars>
      </dgm:prSet>
      <dgm:spPr/>
    </dgm:pt>
    <dgm:pt modelId="{5810CE03-2EC6-4473-A544-D917ABAC42C4}" type="pres">
      <dgm:prSet presAssocID="{E9860A65-7004-4A53-8659-A2F5A4BC4718}" presName="descendantText" presStyleLbl="alignNode1" presStyleIdx="0" presStyleCnt="5">
        <dgm:presLayoutVars>
          <dgm:bulletEnabled/>
        </dgm:presLayoutVars>
      </dgm:prSet>
      <dgm:spPr/>
    </dgm:pt>
    <dgm:pt modelId="{21369AA6-DD4A-4650-BFF0-A54CAED4D92E}" type="pres">
      <dgm:prSet presAssocID="{7864B47B-4A05-4962-97CA-1C2E1F173439}" presName="sp" presStyleCnt="0"/>
      <dgm:spPr/>
    </dgm:pt>
    <dgm:pt modelId="{043C1C11-EDC1-4DB5-9CDD-0580ABAD4C30}" type="pres">
      <dgm:prSet presAssocID="{504D26C7-CDE5-46BB-ABA6-8F8C753BD328}" presName="linNode" presStyleCnt="0"/>
      <dgm:spPr/>
    </dgm:pt>
    <dgm:pt modelId="{B42C56AE-A42F-42E7-BECF-8895BBC7609B}" type="pres">
      <dgm:prSet presAssocID="{504D26C7-CDE5-46BB-ABA6-8F8C753BD328}" presName="parentText" presStyleLbl="solidFgAcc1" presStyleIdx="1" presStyleCnt="5">
        <dgm:presLayoutVars>
          <dgm:chMax val="1"/>
          <dgm:bulletEnabled/>
        </dgm:presLayoutVars>
      </dgm:prSet>
      <dgm:spPr/>
    </dgm:pt>
    <dgm:pt modelId="{83D98F95-2F00-481F-950F-61E0887B637F}" type="pres">
      <dgm:prSet presAssocID="{504D26C7-CDE5-46BB-ABA6-8F8C753BD328}" presName="descendantText" presStyleLbl="alignNode1" presStyleIdx="1" presStyleCnt="5">
        <dgm:presLayoutVars>
          <dgm:bulletEnabled/>
        </dgm:presLayoutVars>
      </dgm:prSet>
      <dgm:spPr/>
    </dgm:pt>
    <dgm:pt modelId="{1711D9BF-3EE1-4D5E-B9E6-C41077BEDA4B}" type="pres">
      <dgm:prSet presAssocID="{44835EC6-3D15-4F43-838A-9499E20EC91E}" presName="sp" presStyleCnt="0"/>
      <dgm:spPr/>
    </dgm:pt>
    <dgm:pt modelId="{1BA2922A-9B74-439B-861A-935692BEE568}" type="pres">
      <dgm:prSet presAssocID="{5F00BB7A-6076-4B04-BB5B-0E630689D878}" presName="linNode" presStyleCnt="0"/>
      <dgm:spPr/>
    </dgm:pt>
    <dgm:pt modelId="{4843DC30-4651-47D3-81AC-901AAF63BEC8}" type="pres">
      <dgm:prSet presAssocID="{5F00BB7A-6076-4B04-BB5B-0E630689D878}" presName="parentText" presStyleLbl="solidFgAcc1" presStyleIdx="2" presStyleCnt="5">
        <dgm:presLayoutVars>
          <dgm:chMax val="1"/>
          <dgm:bulletEnabled/>
        </dgm:presLayoutVars>
      </dgm:prSet>
      <dgm:spPr/>
    </dgm:pt>
    <dgm:pt modelId="{11C65737-61A6-44CF-A90D-FB1735626223}" type="pres">
      <dgm:prSet presAssocID="{5F00BB7A-6076-4B04-BB5B-0E630689D878}" presName="descendantText" presStyleLbl="alignNode1" presStyleIdx="2" presStyleCnt="5">
        <dgm:presLayoutVars>
          <dgm:bulletEnabled/>
        </dgm:presLayoutVars>
      </dgm:prSet>
      <dgm:spPr/>
    </dgm:pt>
    <dgm:pt modelId="{0B843045-D314-44F9-B5CC-4FC9EE42E123}" type="pres">
      <dgm:prSet presAssocID="{2E4A6215-B550-4307-92E4-7D1B692323AB}" presName="sp" presStyleCnt="0"/>
      <dgm:spPr/>
    </dgm:pt>
    <dgm:pt modelId="{C4E6BE1D-1A77-4853-A33E-AB9A26A85C31}" type="pres">
      <dgm:prSet presAssocID="{6DDA7F28-BD09-4FB3-9EF1-213BD22E7996}" presName="linNode" presStyleCnt="0"/>
      <dgm:spPr/>
    </dgm:pt>
    <dgm:pt modelId="{6F795A3E-360F-48FF-B969-3F369341347D}" type="pres">
      <dgm:prSet presAssocID="{6DDA7F28-BD09-4FB3-9EF1-213BD22E7996}" presName="parentText" presStyleLbl="solidFgAcc1" presStyleIdx="3" presStyleCnt="5">
        <dgm:presLayoutVars>
          <dgm:chMax val="1"/>
          <dgm:bulletEnabled/>
        </dgm:presLayoutVars>
      </dgm:prSet>
      <dgm:spPr/>
    </dgm:pt>
    <dgm:pt modelId="{68903232-E262-4135-B954-3673BF522EDE}" type="pres">
      <dgm:prSet presAssocID="{6DDA7F28-BD09-4FB3-9EF1-213BD22E7996}" presName="descendantText" presStyleLbl="alignNode1" presStyleIdx="3" presStyleCnt="5">
        <dgm:presLayoutVars>
          <dgm:bulletEnabled/>
        </dgm:presLayoutVars>
      </dgm:prSet>
      <dgm:spPr/>
    </dgm:pt>
    <dgm:pt modelId="{AC329049-2A7C-47C4-9952-A4448B86D07E}" type="pres">
      <dgm:prSet presAssocID="{12026898-BE1D-40F8-96D8-1289B688A0C9}" presName="sp" presStyleCnt="0"/>
      <dgm:spPr/>
    </dgm:pt>
    <dgm:pt modelId="{9CB1C0A8-8D86-40F5-AF07-4FA634FB8BE0}" type="pres">
      <dgm:prSet presAssocID="{017FD39B-05CD-4AB5-A2AC-1BFB49E340D4}" presName="linNode" presStyleCnt="0"/>
      <dgm:spPr/>
    </dgm:pt>
    <dgm:pt modelId="{A4FA606B-2D36-4642-BF58-AA7FF23FAD1D}" type="pres">
      <dgm:prSet presAssocID="{017FD39B-05CD-4AB5-A2AC-1BFB49E340D4}" presName="parentText" presStyleLbl="solidFgAcc1" presStyleIdx="4" presStyleCnt="5">
        <dgm:presLayoutVars>
          <dgm:chMax val="1"/>
          <dgm:bulletEnabled/>
        </dgm:presLayoutVars>
      </dgm:prSet>
      <dgm:spPr/>
    </dgm:pt>
    <dgm:pt modelId="{50A852E7-456C-412D-8694-3436FC7D8FE7}" type="pres">
      <dgm:prSet presAssocID="{017FD39B-05CD-4AB5-A2AC-1BFB49E340D4}" presName="descendantText" presStyleLbl="alignNode1" presStyleIdx="4" presStyleCnt="5">
        <dgm:presLayoutVars>
          <dgm:bulletEnabled/>
        </dgm:presLayoutVars>
      </dgm:prSet>
      <dgm:spPr/>
    </dgm:pt>
  </dgm:ptLst>
  <dgm:cxnLst>
    <dgm:cxn modelId="{3B8BEE19-91C6-4E82-8EA4-515C62B8E754}" srcId="{A5D71557-5024-4C94-B652-149420CF9C36}" destId="{504D26C7-CDE5-46BB-ABA6-8F8C753BD328}" srcOrd="1" destOrd="0" parTransId="{20B021F4-ECEC-4FBB-91C2-E513C583E16E}" sibTransId="{44835EC6-3D15-4F43-838A-9499E20EC91E}"/>
    <dgm:cxn modelId="{02A50B29-CCB2-4F2F-8C55-57D4BFB0DA2C}" type="presOf" srcId="{E9860A65-7004-4A53-8659-A2F5A4BC4718}" destId="{7D06DCDF-D842-4E81-A921-575800C53514}" srcOrd="0" destOrd="0" presId="urn:microsoft.com/office/officeart/2016/7/layout/VerticalHollowActionList"/>
    <dgm:cxn modelId="{3DE4362F-E4F1-4413-A2E5-C0C7D2926FD6}" srcId="{A5D71557-5024-4C94-B652-149420CF9C36}" destId="{E9860A65-7004-4A53-8659-A2F5A4BC4718}" srcOrd="0" destOrd="0" parTransId="{0CD5EC9E-A1B2-41F3-BA27-3798C1FDBCDC}" sibTransId="{7864B47B-4A05-4962-97CA-1C2E1F173439}"/>
    <dgm:cxn modelId="{CB2D1B30-1D23-44D6-810B-065D75B27F1C}" srcId="{5F00BB7A-6076-4B04-BB5B-0E630689D878}" destId="{39E4620C-B0B6-4729-8BB2-58E3DE138C7A}" srcOrd="0" destOrd="0" parTransId="{1431E6DB-BF05-46E5-8C12-E0DEF38D0ABB}" sibTransId="{32B66EEA-C22A-483D-BC69-195AE679E12A}"/>
    <dgm:cxn modelId="{69421F33-984C-4639-8519-14F4C518679B}" type="presOf" srcId="{5F00BB7A-6076-4B04-BB5B-0E630689D878}" destId="{4843DC30-4651-47D3-81AC-901AAF63BEC8}" srcOrd="0" destOrd="0" presId="urn:microsoft.com/office/officeart/2016/7/layout/VerticalHollowActionList"/>
    <dgm:cxn modelId="{2B62C140-A865-42C8-A808-641523AC0C4A}" type="presOf" srcId="{017FD39B-05CD-4AB5-A2AC-1BFB49E340D4}" destId="{A4FA606B-2D36-4642-BF58-AA7FF23FAD1D}" srcOrd="0" destOrd="0" presId="urn:microsoft.com/office/officeart/2016/7/layout/VerticalHollowActionList"/>
    <dgm:cxn modelId="{B571CA41-754B-4BAD-B023-B04BD8C5ABDF}" srcId="{E9860A65-7004-4A53-8659-A2F5A4BC4718}" destId="{3113268E-0653-41DA-B83B-2C067FAFE2CA}" srcOrd="0" destOrd="0" parTransId="{6642D84D-9476-4919-BEF0-9F60031A4BAA}" sibTransId="{6996DA7C-0219-467D-8602-73A54470F428}"/>
    <dgm:cxn modelId="{E1CD3942-45AB-42B8-A9B6-FC2E291269B9}" type="presOf" srcId="{2F597077-9520-4361-939A-A29063ABF329}" destId="{68903232-E262-4135-B954-3673BF522EDE}" srcOrd="0" destOrd="0" presId="urn:microsoft.com/office/officeart/2016/7/layout/VerticalHollowActionList"/>
    <dgm:cxn modelId="{7F83C543-5D27-4E0B-A0A4-4D77DB44D848}" type="presOf" srcId="{A5D71557-5024-4C94-B652-149420CF9C36}" destId="{589EA332-72B8-4B3E-B72B-2E7FFA9936D8}" srcOrd="0" destOrd="0" presId="urn:microsoft.com/office/officeart/2016/7/layout/VerticalHollowActionList"/>
    <dgm:cxn modelId="{A8D47B47-3D7A-4CDC-9F9F-101CC7BEC8B8}" type="presOf" srcId="{504D26C7-CDE5-46BB-ABA6-8F8C753BD328}" destId="{B42C56AE-A42F-42E7-BECF-8895BBC7609B}" srcOrd="0" destOrd="0" presId="urn:microsoft.com/office/officeart/2016/7/layout/VerticalHollowActionList"/>
    <dgm:cxn modelId="{F0CD4278-C74C-4143-A9CC-3644A4B4201C}" type="presOf" srcId="{39E4620C-B0B6-4729-8BB2-58E3DE138C7A}" destId="{11C65737-61A6-44CF-A90D-FB1735626223}" srcOrd="0" destOrd="0" presId="urn:microsoft.com/office/officeart/2016/7/layout/VerticalHollowActionList"/>
    <dgm:cxn modelId="{9B5D887A-AE12-4CBD-A6DD-9E9B6D154E18}" srcId="{017FD39B-05CD-4AB5-A2AC-1BFB49E340D4}" destId="{687F2ADC-729E-4378-A390-889E15196FD9}" srcOrd="0" destOrd="0" parTransId="{4187A849-EAEE-46F9-905A-7AEB28A076AA}" sibTransId="{8D9126E7-B37F-463D-8120-56CC16995070}"/>
    <dgm:cxn modelId="{6B04A295-3D74-4AF4-8319-148B80446CB4}" type="presOf" srcId="{687F2ADC-729E-4378-A390-889E15196FD9}" destId="{50A852E7-456C-412D-8694-3436FC7D8FE7}" srcOrd="0" destOrd="0" presId="urn:microsoft.com/office/officeart/2016/7/layout/VerticalHollowActionList"/>
    <dgm:cxn modelId="{FD163A9E-FCD1-48BE-9549-FD97EFD3C723}" srcId="{A5D71557-5024-4C94-B652-149420CF9C36}" destId="{5F00BB7A-6076-4B04-BB5B-0E630689D878}" srcOrd="2" destOrd="0" parTransId="{7CC749DE-77B1-4E6F-868F-46A675CAA674}" sibTransId="{2E4A6215-B550-4307-92E4-7D1B692323AB}"/>
    <dgm:cxn modelId="{E47C7AA1-FD5E-479B-9E92-6318E719DD76}" srcId="{504D26C7-CDE5-46BB-ABA6-8F8C753BD328}" destId="{DB430B80-9146-41FC-A819-782473EFF385}" srcOrd="0" destOrd="0" parTransId="{C53BC4FC-E437-4D55-9ED1-00DECE535FA4}" sibTransId="{065F6534-7541-4144-8748-7F365F53130F}"/>
    <dgm:cxn modelId="{3A27DDAE-453B-4C4C-BFBB-A4746185F39A}" srcId="{A5D71557-5024-4C94-B652-149420CF9C36}" destId="{6DDA7F28-BD09-4FB3-9EF1-213BD22E7996}" srcOrd="3" destOrd="0" parTransId="{E230FF63-6400-4F96-8633-B7109E222C0E}" sibTransId="{12026898-BE1D-40F8-96D8-1289B688A0C9}"/>
    <dgm:cxn modelId="{90F631C4-D667-4718-A533-7D7A9367BE04}" type="presOf" srcId="{DB430B80-9146-41FC-A819-782473EFF385}" destId="{83D98F95-2F00-481F-950F-61E0887B637F}" srcOrd="0" destOrd="0" presId="urn:microsoft.com/office/officeart/2016/7/layout/VerticalHollowActionList"/>
    <dgm:cxn modelId="{1BE266C5-E7D2-468F-9479-54EEBE10BD37}" type="presOf" srcId="{6DDA7F28-BD09-4FB3-9EF1-213BD22E7996}" destId="{6F795A3E-360F-48FF-B969-3F369341347D}" srcOrd="0" destOrd="0" presId="urn:microsoft.com/office/officeart/2016/7/layout/VerticalHollowActionList"/>
    <dgm:cxn modelId="{F4E0ACE2-1558-4A72-94B6-A9F663887065}" srcId="{A5D71557-5024-4C94-B652-149420CF9C36}" destId="{017FD39B-05CD-4AB5-A2AC-1BFB49E340D4}" srcOrd="4" destOrd="0" parTransId="{CCE1E698-BB91-4F8C-B98E-7FAC728B6847}" sibTransId="{CED4063D-35FE-4FBB-BCD9-170F536D46FA}"/>
    <dgm:cxn modelId="{9A5102E8-624D-4430-BA22-5669FCBA8506}" srcId="{6DDA7F28-BD09-4FB3-9EF1-213BD22E7996}" destId="{2F597077-9520-4361-939A-A29063ABF329}" srcOrd="0" destOrd="0" parTransId="{FB9672C8-AE30-497B-931B-26F0EDBCE594}" sibTransId="{C2B7412E-3FA0-410C-AB65-F5A81EBBE5D3}"/>
    <dgm:cxn modelId="{4886CAFF-C7C6-43B7-B866-385943A6E16B}" type="presOf" srcId="{3113268E-0653-41DA-B83B-2C067FAFE2CA}" destId="{5810CE03-2EC6-4473-A544-D917ABAC42C4}" srcOrd="0" destOrd="0" presId="urn:microsoft.com/office/officeart/2016/7/layout/VerticalHollowActionList"/>
    <dgm:cxn modelId="{F54E2C7A-6251-4689-97FE-D518580D7AA2}" type="presParOf" srcId="{589EA332-72B8-4B3E-B72B-2E7FFA9936D8}" destId="{D1F5F86D-2223-4C81-9B85-A8F115929508}" srcOrd="0" destOrd="0" presId="urn:microsoft.com/office/officeart/2016/7/layout/VerticalHollowActionList"/>
    <dgm:cxn modelId="{2FE62B90-4514-4C89-90EC-073E670CF637}" type="presParOf" srcId="{D1F5F86D-2223-4C81-9B85-A8F115929508}" destId="{7D06DCDF-D842-4E81-A921-575800C53514}" srcOrd="0" destOrd="0" presId="urn:microsoft.com/office/officeart/2016/7/layout/VerticalHollowActionList"/>
    <dgm:cxn modelId="{99D31651-C655-4335-AFB0-0BE69978B6BA}" type="presParOf" srcId="{D1F5F86D-2223-4C81-9B85-A8F115929508}" destId="{5810CE03-2EC6-4473-A544-D917ABAC42C4}" srcOrd="1" destOrd="0" presId="urn:microsoft.com/office/officeart/2016/7/layout/VerticalHollowActionList"/>
    <dgm:cxn modelId="{45DBC985-505C-4091-9721-8D20FFF61B87}" type="presParOf" srcId="{589EA332-72B8-4B3E-B72B-2E7FFA9936D8}" destId="{21369AA6-DD4A-4650-BFF0-A54CAED4D92E}" srcOrd="1" destOrd="0" presId="urn:microsoft.com/office/officeart/2016/7/layout/VerticalHollowActionList"/>
    <dgm:cxn modelId="{366BA962-D29B-4561-A1C3-26B6705AA508}" type="presParOf" srcId="{589EA332-72B8-4B3E-B72B-2E7FFA9936D8}" destId="{043C1C11-EDC1-4DB5-9CDD-0580ABAD4C30}" srcOrd="2" destOrd="0" presId="urn:microsoft.com/office/officeart/2016/7/layout/VerticalHollowActionList"/>
    <dgm:cxn modelId="{8F0961E8-48BA-4EA5-A090-0AE4C2822575}" type="presParOf" srcId="{043C1C11-EDC1-4DB5-9CDD-0580ABAD4C30}" destId="{B42C56AE-A42F-42E7-BECF-8895BBC7609B}" srcOrd="0" destOrd="0" presId="urn:microsoft.com/office/officeart/2016/7/layout/VerticalHollowActionList"/>
    <dgm:cxn modelId="{BF0DB94D-CEA1-473B-896C-871FF06D10CB}" type="presParOf" srcId="{043C1C11-EDC1-4DB5-9CDD-0580ABAD4C30}" destId="{83D98F95-2F00-481F-950F-61E0887B637F}" srcOrd="1" destOrd="0" presId="urn:microsoft.com/office/officeart/2016/7/layout/VerticalHollowActionList"/>
    <dgm:cxn modelId="{D19B5B69-8737-4FEF-9E38-6D93D7C262C1}" type="presParOf" srcId="{589EA332-72B8-4B3E-B72B-2E7FFA9936D8}" destId="{1711D9BF-3EE1-4D5E-B9E6-C41077BEDA4B}" srcOrd="3" destOrd="0" presId="urn:microsoft.com/office/officeart/2016/7/layout/VerticalHollowActionList"/>
    <dgm:cxn modelId="{BA57D50B-5D83-4A01-8158-E7A056491827}" type="presParOf" srcId="{589EA332-72B8-4B3E-B72B-2E7FFA9936D8}" destId="{1BA2922A-9B74-439B-861A-935692BEE568}" srcOrd="4" destOrd="0" presId="urn:microsoft.com/office/officeart/2016/7/layout/VerticalHollowActionList"/>
    <dgm:cxn modelId="{227E2A3C-1A39-4363-AE6C-38AC25CB9CC2}" type="presParOf" srcId="{1BA2922A-9B74-439B-861A-935692BEE568}" destId="{4843DC30-4651-47D3-81AC-901AAF63BEC8}" srcOrd="0" destOrd="0" presId="urn:microsoft.com/office/officeart/2016/7/layout/VerticalHollowActionList"/>
    <dgm:cxn modelId="{0F527F19-5C7A-491A-99AD-18FCAB732D43}" type="presParOf" srcId="{1BA2922A-9B74-439B-861A-935692BEE568}" destId="{11C65737-61A6-44CF-A90D-FB1735626223}" srcOrd="1" destOrd="0" presId="urn:microsoft.com/office/officeart/2016/7/layout/VerticalHollowActionList"/>
    <dgm:cxn modelId="{82BBB023-FC51-46AD-87F1-642038603843}" type="presParOf" srcId="{589EA332-72B8-4B3E-B72B-2E7FFA9936D8}" destId="{0B843045-D314-44F9-B5CC-4FC9EE42E123}" srcOrd="5" destOrd="0" presId="urn:microsoft.com/office/officeart/2016/7/layout/VerticalHollowActionList"/>
    <dgm:cxn modelId="{A38FB41A-64B9-4D9D-991F-5F04192AA1C2}" type="presParOf" srcId="{589EA332-72B8-4B3E-B72B-2E7FFA9936D8}" destId="{C4E6BE1D-1A77-4853-A33E-AB9A26A85C31}" srcOrd="6" destOrd="0" presId="urn:microsoft.com/office/officeart/2016/7/layout/VerticalHollowActionList"/>
    <dgm:cxn modelId="{D5B0728D-0701-441F-B3A7-621EC6E1BFF7}" type="presParOf" srcId="{C4E6BE1D-1A77-4853-A33E-AB9A26A85C31}" destId="{6F795A3E-360F-48FF-B969-3F369341347D}" srcOrd="0" destOrd="0" presId="urn:microsoft.com/office/officeart/2016/7/layout/VerticalHollowActionList"/>
    <dgm:cxn modelId="{997C20BE-425D-4D9C-8A7D-788555501C44}" type="presParOf" srcId="{C4E6BE1D-1A77-4853-A33E-AB9A26A85C31}" destId="{68903232-E262-4135-B954-3673BF522EDE}" srcOrd="1" destOrd="0" presId="urn:microsoft.com/office/officeart/2016/7/layout/VerticalHollowActionList"/>
    <dgm:cxn modelId="{B71A9C46-5D19-4265-A55E-D4F5968112F0}" type="presParOf" srcId="{589EA332-72B8-4B3E-B72B-2E7FFA9936D8}" destId="{AC329049-2A7C-47C4-9952-A4448B86D07E}" srcOrd="7" destOrd="0" presId="urn:microsoft.com/office/officeart/2016/7/layout/VerticalHollowActionList"/>
    <dgm:cxn modelId="{17C4824B-937A-41E2-A9E1-FEF000C43FC2}" type="presParOf" srcId="{589EA332-72B8-4B3E-B72B-2E7FFA9936D8}" destId="{9CB1C0A8-8D86-40F5-AF07-4FA634FB8BE0}" srcOrd="8" destOrd="0" presId="urn:microsoft.com/office/officeart/2016/7/layout/VerticalHollowActionList"/>
    <dgm:cxn modelId="{A84B9165-95E1-4FF3-A06A-7E8AB79F1709}" type="presParOf" srcId="{9CB1C0A8-8D86-40F5-AF07-4FA634FB8BE0}" destId="{A4FA606B-2D36-4642-BF58-AA7FF23FAD1D}" srcOrd="0" destOrd="0" presId="urn:microsoft.com/office/officeart/2016/7/layout/VerticalHollowActionList"/>
    <dgm:cxn modelId="{A7C1DAA6-1A4F-420B-9694-AC5F3428A005}" type="presParOf" srcId="{9CB1C0A8-8D86-40F5-AF07-4FA634FB8BE0}" destId="{50A852E7-456C-412D-8694-3436FC7D8FE7}" srcOrd="1" destOrd="0" presId="urn:microsoft.com/office/officeart/2016/7/layout/VerticalHollow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C77E4-89C1-4219-A534-6CFFCA4A2AE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FCD908D-EC2B-4208-8D08-DB5C8033F5B3}">
      <dgm:prSet/>
      <dgm:spPr/>
      <dgm:t>
        <a:bodyPr/>
        <a:lstStyle/>
        <a:p>
          <a:r>
            <a:rPr lang="en-US" dirty="0"/>
            <a:t>To determine accuracy and generalizability of the model</a:t>
          </a:r>
        </a:p>
      </dgm:t>
    </dgm:pt>
    <dgm:pt modelId="{4FF5FD99-B6AF-4B02-866F-63B8707706AC}" type="parTrans" cxnId="{6F66671E-455F-45EB-BBFC-82D394E04B50}">
      <dgm:prSet/>
      <dgm:spPr/>
      <dgm:t>
        <a:bodyPr/>
        <a:lstStyle/>
        <a:p>
          <a:endParaRPr lang="en-US"/>
        </a:p>
      </dgm:t>
    </dgm:pt>
    <dgm:pt modelId="{E84E3F26-DA90-4C9B-9A71-E55E3C4CA8BA}" type="sibTrans" cxnId="{6F66671E-455F-45EB-BBFC-82D394E04B50}">
      <dgm:prSet/>
      <dgm:spPr/>
      <dgm:t>
        <a:bodyPr/>
        <a:lstStyle/>
        <a:p>
          <a:endParaRPr lang="en-US"/>
        </a:p>
      </dgm:t>
    </dgm:pt>
    <dgm:pt modelId="{EA2B7C7C-5441-405D-9AC3-0994646CAA9E}">
      <dgm:prSet/>
      <dgm:spPr/>
      <dgm:t>
        <a:bodyPr/>
        <a:lstStyle/>
        <a:p>
          <a:r>
            <a:rPr lang="en-US" dirty="0"/>
            <a:t>To recognize and avoid overlearning</a:t>
          </a:r>
        </a:p>
      </dgm:t>
    </dgm:pt>
    <dgm:pt modelId="{374CB13F-8CB3-4623-A458-6928F59EAF96}" type="parTrans" cxnId="{BD8BDC9D-D47E-4637-9DCE-CA0CF654F6B4}">
      <dgm:prSet/>
      <dgm:spPr/>
      <dgm:t>
        <a:bodyPr/>
        <a:lstStyle/>
        <a:p>
          <a:endParaRPr lang="en-US"/>
        </a:p>
      </dgm:t>
    </dgm:pt>
    <dgm:pt modelId="{9DA74B1C-18B2-419C-BC55-A2FE6AA9A4B5}" type="sibTrans" cxnId="{BD8BDC9D-D47E-4637-9DCE-CA0CF654F6B4}">
      <dgm:prSet/>
      <dgm:spPr/>
      <dgm:t>
        <a:bodyPr/>
        <a:lstStyle/>
        <a:p>
          <a:endParaRPr lang="en-US"/>
        </a:p>
      </dgm:t>
    </dgm:pt>
    <dgm:pt modelId="{4C62AB85-A0CD-4F57-A632-256F07F650E4}">
      <dgm:prSet/>
      <dgm:spPr/>
      <dgm:t>
        <a:bodyPr/>
        <a:lstStyle/>
        <a:p>
          <a:r>
            <a:rPr lang="en-US" dirty="0"/>
            <a:t>To quantify the performance of a model and how we can improve it performance</a:t>
          </a:r>
        </a:p>
      </dgm:t>
    </dgm:pt>
    <dgm:pt modelId="{8E4E542F-4F2D-4BFF-835F-5C30FCBA05B7}" type="parTrans" cxnId="{5D9256D7-ACE8-4EBC-9954-E640197FD912}">
      <dgm:prSet/>
      <dgm:spPr/>
      <dgm:t>
        <a:bodyPr/>
        <a:lstStyle/>
        <a:p>
          <a:endParaRPr lang="en-US"/>
        </a:p>
      </dgm:t>
    </dgm:pt>
    <dgm:pt modelId="{5C87E5DA-4CAA-43F3-8D7A-A45F48264693}" type="sibTrans" cxnId="{5D9256D7-ACE8-4EBC-9954-E640197FD912}">
      <dgm:prSet/>
      <dgm:spPr/>
      <dgm:t>
        <a:bodyPr/>
        <a:lstStyle/>
        <a:p>
          <a:endParaRPr lang="en-US"/>
        </a:p>
      </dgm:t>
    </dgm:pt>
    <dgm:pt modelId="{398BA53B-CB1B-4D76-9C58-C9FA944C92A8}" type="pres">
      <dgm:prSet presAssocID="{805C77E4-89C1-4219-A534-6CFFCA4A2AED}" presName="linear" presStyleCnt="0">
        <dgm:presLayoutVars>
          <dgm:animLvl val="lvl"/>
          <dgm:resizeHandles val="exact"/>
        </dgm:presLayoutVars>
      </dgm:prSet>
      <dgm:spPr/>
    </dgm:pt>
    <dgm:pt modelId="{B9F9CB33-F9E4-451F-BA80-C59A1E769704}" type="pres">
      <dgm:prSet presAssocID="{5FCD908D-EC2B-4208-8D08-DB5C8033F5B3}" presName="parentText" presStyleLbl="node1" presStyleIdx="0" presStyleCnt="3">
        <dgm:presLayoutVars>
          <dgm:chMax val="0"/>
          <dgm:bulletEnabled val="1"/>
        </dgm:presLayoutVars>
      </dgm:prSet>
      <dgm:spPr/>
    </dgm:pt>
    <dgm:pt modelId="{796698BE-A5E3-4A9E-A4F9-2726D7C73140}" type="pres">
      <dgm:prSet presAssocID="{E84E3F26-DA90-4C9B-9A71-E55E3C4CA8BA}" presName="spacer" presStyleCnt="0"/>
      <dgm:spPr/>
    </dgm:pt>
    <dgm:pt modelId="{AB038EDD-1E06-4826-8FA6-079A30C0E124}" type="pres">
      <dgm:prSet presAssocID="{EA2B7C7C-5441-405D-9AC3-0994646CAA9E}" presName="parentText" presStyleLbl="node1" presStyleIdx="1" presStyleCnt="3">
        <dgm:presLayoutVars>
          <dgm:chMax val="0"/>
          <dgm:bulletEnabled val="1"/>
        </dgm:presLayoutVars>
      </dgm:prSet>
      <dgm:spPr/>
    </dgm:pt>
    <dgm:pt modelId="{B38C5BDE-D1E6-4035-960C-A9ABAAA196D9}" type="pres">
      <dgm:prSet presAssocID="{9DA74B1C-18B2-419C-BC55-A2FE6AA9A4B5}" presName="spacer" presStyleCnt="0"/>
      <dgm:spPr/>
    </dgm:pt>
    <dgm:pt modelId="{CB90134D-6196-406A-BE05-08AAC578A829}" type="pres">
      <dgm:prSet presAssocID="{4C62AB85-A0CD-4F57-A632-256F07F650E4}" presName="parentText" presStyleLbl="node1" presStyleIdx="2" presStyleCnt="3">
        <dgm:presLayoutVars>
          <dgm:chMax val="0"/>
          <dgm:bulletEnabled val="1"/>
        </dgm:presLayoutVars>
      </dgm:prSet>
      <dgm:spPr/>
    </dgm:pt>
  </dgm:ptLst>
  <dgm:cxnLst>
    <dgm:cxn modelId="{6F66671E-455F-45EB-BBFC-82D394E04B50}" srcId="{805C77E4-89C1-4219-A534-6CFFCA4A2AED}" destId="{5FCD908D-EC2B-4208-8D08-DB5C8033F5B3}" srcOrd="0" destOrd="0" parTransId="{4FF5FD99-B6AF-4B02-866F-63B8707706AC}" sibTransId="{E84E3F26-DA90-4C9B-9A71-E55E3C4CA8BA}"/>
    <dgm:cxn modelId="{2543244B-7C58-4D3A-A475-CE584FF7AD83}" type="presOf" srcId="{EA2B7C7C-5441-405D-9AC3-0994646CAA9E}" destId="{AB038EDD-1E06-4826-8FA6-079A30C0E124}" srcOrd="0" destOrd="0" presId="urn:microsoft.com/office/officeart/2005/8/layout/vList2"/>
    <dgm:cxn modelId="{BD8BDC9D-D47E-4637-9DCE-CA0CF654F6B4}" srcId="{805C77E4-89C1-4219-A534-6CFFCA4A2AED}" destId="{EA2B7C7C-5441-405D-9AC3-0994646CAA9E}" srcOrd="1" destOrd="0" parTransId="{374CB13F-8CB3-4623-A458-6928F59EAF96}" sibTransId="{9DA74B1C-18B2-419C-BC55-A2FE6AA9A4B5}"/>
    <dgm:cxn modelId="{70F1C49E-3203-4A2B-8787-F28CF30F43BE}" type="presOf" srcId="{805C77E4-89C1-4219-A534-6CFFCA4A2AED}" destId="{398BA53B-CB1B-4D76-9C58-C9FA944C92A8}" srcOrd="0" destOrd="0" presId="urn:microsoft.com/office/officeart/2005/8/layout/vList2"/>
    <dgm:cxn modelId="{0C3B25A6-BB7C-46D0-BDFA-8CAD0B1F6640}" type="presOf" srcId="{4C62AB85-A0CD-4F57-A632-256F07F650E4}" destId="{CB90134D-6196-406A-BE05-08AAC578A829}" srcOrd="0" destOrd="0" presId="urn:microsoft.com/office/officeart/2005/8/layout/vList2"/>
    <dgm:cxn modelId="{37425ECB-210E-4392-9C02-71857D40C5BF}" type="presOf" srcId="{5FCD908D-EC2B-4208-8D08-DB5C8033F5B3}" destId="{B9F9CB33-F9E4-451F-BA80-C59A1E769704}" srcOrd="0" destOrd="0" presId="urn:microsoft.com/office/officeart/2005/8/layout/vList2"/>
    <dgm:cxn modelId="{5D9256D7-ACE8-4EBC-9954-E640197FD912}" srcId="{805C77E4-89C1-4219-A534-6CFFCA4A2AED}" destId="{4C62AB85-A0CD-4F57-A632-256F07F650E4}" srcOrd="2" destOrd="0" parTransId="{8E4E542F-4F2D-4BFF-835F-5C30FCBA05B7}" sibTransId="{5C87E5DA-4CAA-43F3-8D7A-A45F48264693}"/>
    <dgm:cxn modelId="{9EB10CB9-2032-47F8-9787-247451C68E12}" type="presParOf" srcId="{398BA53B-CB1B-4D76-9C58-C9FA944C92A8}" destId="{B9F9CB33-F9E4-451F-BA80-C59A1E769704}" srcOrd="0" destOrd="0" presId="urn:microsoft.com/office/officeart/2005/8/layout/vList2"/>
    <dgm:cxn modelId="{BE675EBB-7BC6-4BF3-B30B-1C6F6EAF903B}" type="presParOf" srcId="{398BA53B-CB1B-4D76-9C58-C9FA944C92A8}" destId="{796698BE-A5E3-4A9E-A4F9-2726D7C73140}" srcOrd="1" destOrd="0" presId="urn:microsoft.com/office/officeart/2005/8/layout/vList2"/>
    <dgm:cxn modelId="{BE497AE0-642A-48EE-8D39-512F4E9E9C90}" type="presParOf" srcId="{398BA53B-CB1B-4D76-9C58-C9FA944C92A8}" destId="{AB038EDD-1E06-4826-8FA6-079A30C0E124}" srcOrd="2" destOrd="0" presId="urn:microsoft.com/office/officeart/2005/8/layout/vList2"/>
    <dgm:cxn modelId="{E1508AC8-63F2-4611-8709-D828777ACF85}" type="presParOf" srcId="{398BA53B-CB1B-4D76-9C58-C9FA944C92A8}" destId="{B38C5BDE-D1E6-4035-960C-A9ABAAA196D9}" srcOrd="3" destOrd="0" presId="urn:microsoft.com/office/officeart/2005/8/layout/vList2"/>
    <dgm:cxn modelId="{2E9F3AF3-7290-4B3A-9553-8EE17C7BC5B5}" type="presParOf" srcId="{398BA53B-CB1B-4D76-9C58-C9FA944C92A8}" destId="{CB90134D-6196-406A-BE05-08AAC578A829}"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F37E18-8BDE-4FFC-AB7E-A682EC1D35D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C9849AC-5CC8-43D3-94D7-06C372D567E1}">
      <dgm:prSet/>
      <dgm:spPr/>
      <dgm:t>
        <a:bodyPr/>
        <a:lstStyle/>
        <a:p>
          <a:r>
            <a:rPr lang="en-US"/>
            <a:t>Training Dataset - used to build the model via a learning algorithm and to identify discriminating features of the predictor variables</a:t>
          </a:r>
        </a:p>
      </dgm:t>
    </dgm:pt>
    <dgm:pt modelId="{AA4336F6-EBFA-4F0F-9200-EA77EB98B2DC}" type="parTrans" cxnId="{F0104EE7-81AA-4CCF-B411-D886B2B89664}">
      <dgm:prSet/>
      <dgm:spPr/>
      <dgm:t>
        <a:bodyPr/>
        <a:lstStyle/>
        <a:p>
          <a:endParaRPr lang="en-US"/>
        </a:p>
      </dgm:t>
    </dgm:pt>
    <dgm:pt modelId="{0206FE5A-8C15-4561-92A4-E94E3CA4884C}" type="sibTrans" cxnId="{F0104EE7-81AA-4CCF-B411-D886B2B89664}">
      <dgm:prSet/>
      <dgm:spPr/>
      <dgm:t>
        <a:bodyPr/>
        <a:lstStyle/>
        <a:p>
          <a:endParaRPr lang="en-US"/>
        </a:p>
      </dgm:t>
    </dgm:pt>
    <dgm:pt modelId="{F15BDD29-6E34-44C3-BB55-5EAEC04B61C3}">
      <dgm:prSet/>
      <dgm:spPr/>
      <dgm:t>
        <a:bodyPr/>
        <a:lstStyle/>
        <a:p>
          <a:r>
            <a:rPr lang="en-US" dirty="0"/>
            <a:t>Validation Dataset - used to assess how well the model perform against real data, to ensure stability and, in some cases, to fine-tune the model</a:t>
          </a:r>
        </a:p>
      </dgm:t>
    </dgm:pt>
    <dgm:pt modelId="{A0D9B863-A21A-41B0-9384-81310D59FCB9}" type="parTrans" cxnId="{4E1382ED-1EC9-449F-B8F6-63010FEDAF52}">
      <dgm:prSet/>
      <dgm:spPr/>
      <dgm:t>
        <a:bodyPr/>
        <a:lstStyle/>
        <a:p>
          <a:endParaRPr lang="en-US"/>
        </a:p>
      </dgm:t>
    </dgm:pt>
    <dgm:pt modelId="{6F8E545D-F4F7-42C6-9A33-6F425A7A8552}" type="sibTrans" cxnId="{4E1382ED-1EC9-449F-B8F6-63010FEDAF52}">
      <dgm:prSet/>
      <dgm:spPr/>
      <dgm:t>
        <a:bodyPr/>
        <a:lstStyle/>
        <a:p>
          <a:endParaRPr lang="en-US"/>
        </a:p>
      </dgm:t>
    </dgm:pt>
    <dgm:pt modelId="{3A499B41-06F4-433D-ACD5-244FFFE870C5}">
      <dgm:prSet/>
      <dgm:spPr/>
      <dgm:t>
        <a:bodyPr/>
        <a:lstStyle/>
        <a:p>
          <a:r>
            <a:rPr lang="en-US" dirty="0"/>
            <a:t>Test Dataset - used to assess the prediction error of the final model</a:t>
          </a:r>
        </a:p>
      </dgm:t>
    </dgm:pt>
    <dgm:pt modelId="{68A93156-176E-4755-BEF2-5F79D33BFA11}" type="parTrans" cxnId="{1D0439CE-927A-4029-A40F-5A93B5003C57}">
      <dgm:prSet/>
      <dgm:spPr/>
      <dgm:t>
        <a:bodyPr/>
        <a:lstStyle/>
        <a:p>
          <a:endParaRPr lang="en-US"/>
        </a:p>
      </dgm:t>
    </dgm:pt>
    <dgm:pt modelId="{2F15FCD1-4E0A-4BFD-BB9E-7F83F5D99B4A}" type="sibTrans" cxnId="{1D0439CE-927A-4029-A40F-5A93B5003C57}">
      <dgm:prSet/>
      <dgm:spPr/>
      <dgm:t>
        <a:bodyPr/>
        <a:lstStyle/>
        <a:p>
          <a:endParaRPr lang="en-US"/>
        </a:p>
      </dgm:t>
    </dgm:pt>
    <dgm:pt modelId="{E798BABA-58BC-490B-B00F-E64457F32C11}" type="pres">
      <dgm:prSet presAssocID="{0CF37E18-8BDE-4FFC-AB7E-A682EC1D35D2}" presName="linear" presStyleCnt="0">
        <dgm:presLayoutVars>
          <dgm:animLvl val="lvl"/>
          <dgm:resizeHandles val="exact"/>
        </dgm:presLayoutVars>
      </dgm:prSet>
      <dgm:spPr/>
    </dgm:pt>
    <dgm:pt modelId="{9551FD25-5710-4226-B056-FA70CC5C915C}" type="pres">
      <dgm:prSet presAssocID="{0C9849AC-5CC8-43D3-94D7-06C372D567E1}" presName="parentText" presStyleLbl="node1" presStyleIdx="0" presStyleCnt="3">
        <dgm:presLayoutVars>
          <dgm:chMax val="0"/>
          <dgm:bulletEnabled val="1"/>
        </dgm:presLayoutVars>
      </dgm:prSet>
      <dgm:spPr/>
    </dgm:pt>
    <dgm:pt modelId="{A359BAC5-C287-49DC-AD8C-F2A388352F04}" type="pres">
      <dgm:prSet presAssocID="{0206FE5A-8C15-4561-92A4-E94E3CA4884C}" presName="spacer" presStyleCnt="0"/>
      <dgm:spPr/>
    </dgm:pt>
    <dgm:pt modelId="{E891E4AC-6093-4945-B9C6-F3FCB54C03D3}" type="pres">
      <dgm:prSet presAssocID="{F15BDD29-6E34-44C3-BB55-5EAEC04B61C3}" presName="parentText" presStyleLbl="node1" presStyleIdx="1" presStyleCnt="3" custLinFactY="99530" custLinFactNeighborX="344" custLinFactNeighborY="100000">
        <dgm:presLayoutVars>
          <dgm:chMax val="0"/>
          <dgm:bulletEnabled val="1"/>
        </dgm:presLayoutVars>
      </dgm:prSet>
      <dgm:spPr/>
    </dgm:pt>
    <dgm:pt modelId="{FF76BBBA-3F67-4EC4-94A5-F07A66F70003}" type="pres">
      <dgm:prSet presAssocID="{6F8E545D-F4F7-42C6-9A33-6F425A7A8552}" presName="spacer" presStyleCnt="0"/>
      <dgm:spPr/>
    </dgm:pt>
    <dgm:pt modelId="{B7364305-C69B-49CE-89B9-8C3FD80F656E}" type="pres">
      <dgm:prSet presAssocID="{3A499B41-06F4-433D-ACD5-244FFFE870C5}" presName="parentText" presStyleLbl="node1" presStyleIdx="2" presStyleCnt="3" custLinFactY="-100000" custLinFactNeighborX="-99" custLinFactNeighborY="-153011">
        <dgm:presLayoutVars>
          <dgm:chMax val="0"/>
          <dgm:bulletEnabled val="1"/>
        </dgm:presLayoutVars>
      </dgm:prSet>
      <dgm:spPr/>
    </dgm:pt>
  </dgm:ptLst>
  <dgm:cxnLst>
    <dgm:cxn modelId="{3D997E6B-44E9-48EC-BEFC-FE15BD76A376}" type="presOf" srcId="{0CF37E18-8BDE-4FFC-AB7E-A682EC1D35D2}" destId="{E798BABA-58BC-490B-B00F-E64457F32C11}" srcOrd="0" destOrd="0" presId="urn:microsoft.com/office/officeart/2005/8/layout/vList2"/>
    <dgm:cxn modelId="{B6008971-BD4E-4057-A927-C58C63CEA84D}" type="presOf" srcId="{F15BDD29-6E34-44C3-BB55-5EAEC04B61C3}" destId="{E891E4AC-6093-4945-B9C6-F3FCB54C03D3}" srcOrd="0" destOrd="0" presId="urn:microsoft.com/office/officeart/2005/8/layout/vList2"/>
    <dgm:cxn modelId="{6D362D93-770B-4554-AFDE-A15A86A9B33B}" type="presOf" srcId="{0C9849AC-5CC8-43D3-94D7-06C372D567E1}" destId="{9551FD25-5710-4226-B056-FA70CC5C915C}" srcOrd="0" destOrd="0" presId="urn:microsoft.com/office/officeart/2005/8/layout/vList2"/>
    <dgm:cxn modelId="{7C61AFA0-D4E7-4B65-8B31-75E09AB970BF}" type="presOf" srcId="{3A499B41-06F4-433D-ACD5-244FFFE870C5}" destId="{B7364305-C69B-49CE-89B9-8C3FD80F656E}" srcOrd="0" destOrd="0" presId="urn:microsoft.com/office/officeart/2005/8/layout/vList2"/>
    <dgm:cxn modelId="{1D0439CE-927A-4029-A40F-5A93B5003C57}" srcId="{0CF37E18-8BDE-4FFC-AB7E-A682EC1D35D2}" destId="{3A499B41-06F4-433D-ACD5-244FFFE870C5}" srcOrd="2" destOrd="0" parTransId="{68A93156-176E-4755-BEF2-5F79D33BFA11}" sibTransId="{2F15FCD1-4E0A-4BFD-BB9E-7F83F5D99B4A}"/>
    <dgm:cxn modelId="{F0104EE7-81AA-4CCF-B411-D886B2B89664}" srcId="{0CF37E18-8BDE-4FFC-AB7E-A682EC1D35D2}" destId="{0C9849AC-5CC8-43D3-94D7-06C372D567E1}" srcOrd="0" destOrd="0" parTransId="{AA4336F6-EBFA-4F0F-9200-EA77EB98B2DC}" sibTransId="{0206FE5A-8C15-4561-92A4-E94E3CA4884C}"/>
    <dgm:cxn modelId="{4E1382ED-1EC9-449F-B8F6-63010FEDAF52}" srcId="{0CF37E18-8BDE-4FFC-AB7E-A682EC1D35D2}" destId="{F15BDD29-6E34-44C3-BB55-5EAEC04B61C3}" srcOrd="1" destOrd="0" parTransId="{A0D9B863-A21A-41B0-9384-81310D59FCB9}" sibTransId="{6F8E545D-F4F7-42C6-9A33-6F425A7A8552}"/>
    <dgm:cxn modelId="{3819B70A-FC3A-4060-804F-8C9F0F0D9C4A}" type="presParOf" srcId="{E798BABA-58BC-490B-B00F-E64457F32C11}" destId="{9551FD25-5710-4226-B056-FA70CC5C915C}" srcOrd="0" destOrd="0" presId="urn:microsoft.com/office/officeart/2005/8/layout/vList2"/>
    <dgm:cxn modelId="{5C091082-F824-4B6E-9A9B-B9722ED4B162}" type="presParOf" srcId="{E798BABA-58BC-490B-B00F-E64457F32C11}" destId="{A359BAC5-C287-49DC-AD8C-F2A388352F04}" srcOrd="1" destOrd="0" presId="urn:microsoft.com/office/officeart/2005/8/layout/vList2"/>
    <dgm:cxn modelId="{ACAD8927-246C-4AC8-868E-94925FB18D43}" type="presParOf" srcId="{E798BABA-58BC-490B-B00F-E64457F32C11}" destId="{E891E4AC-6093-4945-B9C6-F3FCB54C03D3}" srcOrd="2" destOrd="0" presId="urn:microsoft.com/office/officeart/2005/8/layout/vList2"/>
    <dgm:cxn modelId="{A45AE907-6C20-46F3-A7B3-369D8021DD74}" type="presParOf" srcId="{E798BABA-58BC-490B-B00F-E64457F32C11}" destId="{FF76BBBA-3F67-4EC4-94A5-F07A66F70003}" srcOrd="3" destOrd="0" presId="urn:microsoft.com/office/officeart/2005/8/layout/vList2"/>
    <dgm:cxn modelId="{41833208-A480-4204-B6B8-161368B5B09D}" type="presParOf" srcId="{E798BABA-58BC-490B-B00F-E64457F32C11}" destId="{B7364305-C69B-49CE-89B9-8C3FD80F656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599DF91-19A8-4F9E-BD5C-C8163BD19264}" type="doc">
      <dgm:prSet loTypeId="urn:microsoft.com/office/officeart/2005/8/layout/cycle7" loCatId="cycle" qsTypeId="urn:microsoft.com/office/officeart/2005/8/quickstyle/simple1" qsCatId="simple" csTypeId="urn:microsoft.com/office/officeart/2005/8/colors/accent3_2" csCatId="accent3" phldr="1"/>
      <dgm:spPr/>
      <dgm:t>
        <a:bodyPr/>
        <a:lstStyle/>
        <a:p>
          <a:endParaRPr lang="en-US"/>
        </a:p>
      </dgm:t>
    </dgm:pt>
    <dgm:pt modelId="{9D0E0D41-9116-428C-AAAE-2E6A08462D62}">
      <dgm:prSet phldrT="[Text]"/>
      <dgm:spPr/>
      <dgm:t>
        <a:bodyPr/>
        <a:lstStyle/>
        <a:p>
          <a:r>
            <a:rPr lang="en-US" dirty="0"/>
            <a:t>Sample Dataset</a:t>
          </a:r>
        </a:p>
      </dgm:t>
    </dgm:pt>
    <dgm:pt modelId="{9FDF9697-4625-49F0-B978-5CFFF6D61B27}" type="parTrans" cxnId="{A1572E21-7463-472F-A790-BC1EB64C254E}">
      <dgm:prSet/>
      <dgm:spPr/>
      <dgm:t>
        <a:bodyPr/>
        <a:lstStyle/>
        <a:p>
          <a:endParaRPr lang="en-US"/>
        </a:p>
      </dgm:t>
    </dgm:pt>
    <dgm:pt modelId="{4C2C8585-EAAA-4A0F-8AC8-EFA14906B17C}" type="sibTrans" cxnId="{A1572E21-7463-472F-A790-BC1EB64C254E}">
      <dgm:prSet/>
      <dgm:spPr>
        <a:solidFill>
          <a:srgbClr val="7030A0"/>
        </a:solidFill>
      </dgm:spPr>
      <dgm:t>
        <a:bodyPr/>
        <a:lstStyle/>
        <a:p>
          <a:endParaRPr lang="en-US"/>
        </a:p>
      </dgm:t>
    </dgm:pt>
    <dgm:pt modelId="{4B7E8ADF-B47E-4F13-A396-76A0F6F7A32A}">
      <dgm:prSet phldrT="[Text]"/>
      <dgm:spPr/>
      <dgm:t>
        <a:bodyPr/>
        <a:lstStyle/>
        <a:p>
          <a:r>
            <a:rPr lang="en-US" dirty="0"/>
            <a:t>Train (50%)</a:t>
          </a:r>
        </a:p>
      </dgm:t>
    </dgm:pt>
    <dgm:pt modelId="{68E8A1B2-610C-47A8-85DF-2C8CAAA5D261}" type="parTrans" cxnId="{675F4095-0052-4914-BABF-8B5CC43EA3F1}">
      <dgm:prSet/>
      <dgm:spPr/>
      <dgm:t>
        <a:bodyPr/>
        <a:lstStyle/>
        <a:p>
          <a:endParaRPr lang="en-US"/>
        </a:p>
      </dgm:t>
    </dgm:pt>
    <dgm:pt modelId="{E08FE518-03CB-4BA5-91B0-09AFCB9389E0}" type="sibTrans" cxnId="{675F4095-0052-4914-BABF-8B5CC43EA3F1}">
      <dgm:prSet/>
      <dgm:spPr>
        <a:solidFill>
          <a:srgbClr val="7030A0"/>
        </a:solidFill>
      </dgm:spPr>
      <dgm:t>
        <a:bodyPr/>
        <a:lstStyle/>
        <a:p>
          <a:endParaRPr lang="en-US"/>
        </a:p>
      </dgm:t>
    </dgm:pt>
    <dgm:pt modelId="{45A4C55F-3F9D-4F4F-A824-F5E3B46B5565}">
      <dgm:prSet phldrT="[Text]"/>
      <dgm:spPr/>
      <dgm:t>
        <a:bodyPr/>
        <a:lstStyle/>
        <a:p>
          <a:r>
            <a:rPr lang="en-US" dirty="0"/>
            <a:t>Validation (50%)</a:t>
          </a:r>
        </a:p>
      </dgm:t>
    </dgm:pt>
    <dgm:pt modelId="{86500540-9EC0-4A06-8A71-60D925A981CE}" type="parTrans" cxnId="{5FE05CDB-5A53-4E3C-BD89-FD0A2E2A90E4}">
      <dgm:prSet/>
      <dgm:spPr/>
      <dgm:t>
        <a:bodyPr/>
        <a:lstStyle/>
        <a:p>
          <a:endParaRPr lang="en-US"/>
        </a:p>
      </dgm:t>
    </dgm:pt>
    <dgm:pt modelId="{975A749B-0191-4BEA-8686-466F2429CBA6}" type="sibTrans" cxnId="{5FE05CDB-5A53-4E3C-BD89-FD0A2E2A90E4}">
      <dgm:prSet/>
      <dgm:spPr>
        <a:solidFill>
          <a:srgbClr val="7030A0"/>
        </a:solidFill>
      </dgm:spPr>
      <dgm:t>
        <a:bodyPr/>
        <a:lstStyle/>
        <a:p>
          <a:endParaRPr lang="en-US"/>
        </a:p>
      </dgm:t>
    </dgm:pt>
    <dgm:pt modelId="{457C9D13-83F7-4D99-97B7-F9540C65F460}">
      <dgm:prSet phldrT="[Text]"/>
      <dgm:spPr/>
      <dgm:t>
        <a:bodyPr/>
        <a:lstStyle/>
        <a:p>
          <a:r>
            <a:rPr lang="en-US" dirty="0"/>
            <a:t>Model 1</a:t>
          </a:r>
        </a:p>
      </dgm:t>
    </dgm:pt>
    <dgm:pt modelId="{B18E0BBA-8E13-4777-BFBD-4096324B18B1}" type="parTrans" cxnId="{0D1DB5E4-048E-485F-A4EC-FF40A711BD20}">
      <dgm:prSet/>
      <dgm:spPr/>
      <dgm:t>
        <a:bodyPr/>
        <a:lstStyle/>
        <a:p>
          <a:endParaRPr lang="en-US"/>
        </a:p>
      </dgm:t>
    </dgm:pt>
    <dgm:pt modelId="{26E5A3AA-2B58-458C-855E-C8C1805AB6CF}" type="sibTrans" cxnId="{0D1DB5E4-048E-485F-A4EC-FF40A711BD20}">
      <dgm:prSet/>
      <dgm:spPr>
        <a:solidFill>
          <a:srgbClr val="7030A0"/>
        </a:solidFill>
      </dgm:spPr>
      <dgm:t>
        <a:bodyPr/>
        <a:lstStyle/>
        <a:p>
          <a:endParaRPr lang="en-US"/>
        </a:p>
      </dgm:t>
    </dgm:pt>
    <dgm:pt modelId="{65AAA538-AA6C-44D3-A7A6-81C5284B6FF5}" type="pres">
      <dgm:prSet presAssocID="{8599DF91-19A8-4F9E-BD5C-C8163BD19264}" presName="Name0" presStyleCnt="0">
        <dgm:presLayoutVars>
          <dgm:dir/>
          <dgm:resizeHandles val="exact"/>
        </dgm:presLayoutVars>
      </dgm:prSet>
      <dgm:spPr/>
    </dgm:pt>
    <dgm:pt modelId="{807F5F02-AB8C-4A62-9A69-C5F0947C2393}" type="pres">
      <dgm:prSet presAssocID="{9D0E0D41-9116-428C-AAAE-2E6A08462D62}" presName="node" presStyleLbl="node1" presStyleIdx="0" presStyleCnt="4">
        <dgm:presLayoutVars>
          <dgm:bulletEnabled val="1"/>
        </dgm:presLayoutVars>
      </dgm:prSet>
      <dgm:spPr/>
    </dgm:pt>
    <dgm:pt modelId="{669A83BB-6937-498B-B0DA-7A637E9FB82C}" type="pres">
      <dgm:prSet presAssocID="{4C2C8585-EAAA-4A0F-8AC8-EFA14906B17C}" presName="sibTrans" presStyleLbl="sibTrans2D1" presStyleIdx="0" presStyleCnt="4"/>
      <dgm:spPr>
        <a:prstGeom prst="rightArrow">
          <a:avLst/>
        </a:prstGeom>
      </dgm:spPr>
    </dgm:pt>
    <dgm:pt modelId="{D4299E73-34C4-46AF-BD93-2509C6FC22E2}" type="pres">
      <dgm:prSet presAssocID="{4C2C8585-EAAA-4A0F-8AC8-EFA14906B17C}" presName="connectorText" presStyleLbl="sibTrans2D1" presStyleIdx="0" presStyleCnt="4"/>
      <dgm:spPr/>
    </dgm:pt>
    <dgm:pt modelId="{CABCB1D3-4DEF-4DD7-80F6-076BE7DD463D}" type="pres">
      <dgm:prSet presAssocID="{45A4C55F-3F9D-4F4F-A824-F5E3B46B5565}" presName="node" presStyleLbl="node1" presStyleIdx="1" presStyleCnt="4">
        <dgm:presLayoutVars>
          <dgm:bulletEnabled val="1"/>
        </dgm:presLayoutVars>
      </dgm:prSet>
      <dgm:spPr/>
    </dgm:pt>
    <dgm:pt modelId="{BF219F16-63C7-47CF-82DD-D15B479A6B89}" type="pres">
      <dgm:prSet presAssocID="{975A749B-0191-4BEA-8686-466F2429CBA6}" presName="sibTrans" presStyleLbl="sibTrans2D1" presStyleIdx="1" presStyleCnt="4"/>
      <dgm:spPr>
        <a:prstGeom prst="leftArrow">
          <a:avLst/>
        </a:prstGeom>
      </dgm:spPr>
    </dgm:pt>
    <dgm:pt modelId="{6E961540-222F-4859-817C-C228267A620B}" type="pres">
      <dgm:prSet presAssocID="{975A749B-0191-4BEA-8686-466F2429CBA6}" presName="connectorText" presStyleLbl="sibTrans2D1" presStyleIdx="1" presStyleCnt="4"/>
      <dgm:spPr/>
    </dgm:pt>
    <dgm:pt modelId="{E7687098-8A91-4863-8FF4-2E15FEE701D7}" type="pres">
      <dgm:prSet presAssocID="{457C9D13-83F7-4D99-97B7-F9540C65F460}" presName="node" presStyleLbl="node1" presStyleIdx="2" presStyleCnt="4">
        <dgm:presLayoutVars>
          <dgm:bulletEnabled val="1"/>
        </dgm:presLayoutVars>
      </dgm:prSet>
      <dgm:spPr/>
    </dgm:pt>
    <dgm:pt modelId="{6B5AB2F5-7003-44DA-BEAC-B8D4610F8285}" type="pres">
      <dgm:prSet presAssocID="{26E5A3AA-2B58-458C-855E-C8C1805AB6CF}" presName="sibTrans" presStyleLbl="sibTrans2D1" presStyleIdx="2" presStyleCnt="4"/>
      <dgm:spPr>
        <a:prstGeom prst="leftArrow">
          <a:avLst/>
        </a:prstGeom>
      </dgm:spPr>
    </dgm:pt>
    <dgm:pt modelId="{D01FCDBF-5F29-4C15-B263-CD14BAD1C0AF}" type="pres">
      <dgm:prSet presAssocID="{26E5A3AA-2B58-458C-855E-C8C1805AB6CF}" presName="connectorText" presStyleLbl="sibTrans2D1" presStyleIdx="2" presStyleCnt="4"/>
      <dgm:spPr/>
    </dgm:pt>
    <dgm:pt modelId="{67EBD0FC-177A-44F1-8561-4DABBAF31E8E}" type="pres">
      <dgm:prSet presAssocID="{4B7E8ADF-B47E-4F13-A396-76A0F6F7A32A}" presName="node" presStyleLbl="node1" presStyleIdx="3" presStyleCnt="4">
        <dgm:presLayoutVars>
          <dgm:bulletEnabled val="1"/>
        </dgm:presLayoutVars>
      </dgm:prSet>
      <dgm:spPr/>
    </dgm:pt>
    <dgm:pt modelId="{C9E693B4-40CD-4D77-A7E9-D4E55B205471}" type="pres">
      <dgm:prSet presAssocID="{E08FE518-03CB-4BA5-91B0-09AFCB9389E0}" presName="sibTrans" presStyleLbl="sibTrans2D1" presStyleIdx="3" presStyleCnt="4"/>
      <dgm:spPr>
        <a:prstGeom prst="leftArrow">
          <a:avLst/>
        </a:prstGeom>
      </dgm:spPr>
    </dgm:pt>
    <dgm:pt modelId="{0A73B17F-55CD-449D-B4CE-840C5D1C3015}" type="pres">
      <dgm:prSet presAssocID="{E08FE518-03CB-4BA5-91B0-09AFCB9389E0}" presName="connectorText" presStyleLbl="sibTrans2D1" presStyleIdx="3" presStyleCnt="4"/>
      <dgm:spPr/>
    </dgm:pt>
  </dgm:ptLst>
  <dgm:cxnLst>
    <dgm:cxn modelId="{9AA15119-459F-4D8A-8CCB-BCC974E94DF4}" type="presOf" srcId="{457C9D13-83F7-4D99-97B7-F9540C65F460}" destId="{E7687098-8A91-4863-8FF4-2E15FEE701D7}" srcOrd="0" destOrd="0" presId="urn:microsoft.com/office/officeart/2005/8/layout/cycle7"/>
    <dgm:cxn modelId="{A1572E21-7463-472F-A790-BC1EB64C254E}" srcId="{8599DF91-19A8-4F9E-BD5C-C8163BD19264}" destId="{9D0E0D41-9116-428C-AAAE-2E6A08462D62}" srcOrd="0" destOrd="0" parTransId="{9FDF9697-4625-49F0-B978-5CFFF6D61B27}" sibTransId="{4C2C8585-EAAA-4A0F-8AC8-EFA14906B17C}"/>
    <dgm:cxn modelId="{2A5B9745-5E39-4A0A-AA9E-75297309A306}" type="presOf" srcId="{9D0E0D41-9116-428C-AAAE-2E6A08462D62}" destId="{807F5F02-AB8C-4A62-9A69-C5F0947C2393}" srcOrd="0" destOrd="0" presId="urn:microsoft.com/office/officeart/2005/8/layout/cycle7"/>
    <dgm:cxn modelId="{56F21253-2F6A-48F8-90A5-E2E1E80C1841}" type="presOf" srcId="{E08FE518-03CB-4BA5-91B0-09AFCB9389E0}" destId="{C9E693B4-40CD-4D77-A7E9-D4E55B205471}" srcOrd="0" destOrd="0" presId="urn:microsoft.com/office/officeart/2005/8/layout/cycle7"/>
    <dgm:cxn modelId="{5B897C54-BA7C-4912-B49D-A2CF3B93E3C0}" type="presOf" srcId="{975A749B-0191-4BEA-8686-466F2429CBA6}" destId="{BF219F16-63C7-47CF-82DD-D15B479A6B89}" srcOrd="0" destOrd="0" presId="urn:microsoft.com/office/officeart/2005/8/layout/cycle7"/>
    <dgm:cxn modelId="{9492CE90-08A4-4359-A70B-8F52C87DE513}" type="presOf" srcId="{4B7E8ADF-B47E-4F13-A396-76A0F6F7A32A}" destId="{67EBD0FC-177A-44F1-8561-4DABBAF31E8E}" srcOrd="0" destOrd="0" presId="urn:microsoft.com/office/officeart/2005/8/layout/cycle7"/>
    <dgm:cxn modelId="{675F4095-0052-4914-BABF-8B5CC43EA3F1}" srcId="{8599DF91-19A8-4F9E-BD5C-C8163BD19264}" destId="{4B7E8ADF-B47E-4F13-A396-76A0F6F7A32A}" srcOrd="3" destOrd="0" parTransId="{68E8A1B2-610C-47A8-85DF-2C8CAAA5D261}" sibTransId="{E08FE518-03CB-4BA5-91B0-09AFCB9389E0}"/>
    <dgm:cxn modelId="{8A695A97-FE55-4458-9828-4C740DC8E50B}" type="presOf" srcId="{975A749B-0191-4BEA-8686-466F2429CBA6}" destId="{6E961540-222F-4859-817C-C228267A620B}" srcOrd="1" destOrd="0" presId="urn:microsoft.com/office/officeart/2005/8/layout/cycle7"/>
    <dgm:cxn modelId="{4A0D8C97-0736-4324-A6F6-5F4778147FEE}" type="presOf" srcId="{45A4C55F-3F9D-4F4F-A824-F5E3B46B5565}" destId="{CABCB1D3-4DEF-4DD7-80F6-076BE7DD463D}" srcOrd="0" destOrd="0" presId="urn:microsoft.com/office/officeart/2005/8/layout/cycle7"/>
    <dgm:cxn modelId="{C882D89D-C1E3-44AD-B2EE-05BCB5904E4D}" type="presOf" srcId="{4C2C8585-EAAA-4A0F-8AC8-EFA14906B17C}" destId="{669A83BB-6937-498B-B0DA-7A637E9FB82C}" srcOrd="0" destOrd="0" presId="urn:microsoft.com/office/officeart/2005/8/layout/cycle7"/>
    <dgm:cxn modelId="{A204FEB3-8341-42D7-9572-B72FC6556288}" type="presOf" srcId="{26E5A3AA-2B58-458C-855E-C8C1805AB6CF}" destId="{D01FCDBF-5F29-4C15-B263-CD14BAD1C0AF}" srcOrd="1" destOrd="0" presId="urn:microsoft.com/office/officeart/2005/8/layout/cycle7"/>
    <dgm:cxn modelId="{B73697BB-E444-4BEF-A657-690D0E805809}" type="presOf" srcId="{E08FE518-03CB-4BA5-91B0-09AFCB9389E0}" destId="{0A73B17F-55CD-449D-B4CE-840C5D1C3015}" srcOrd="1" destOrd="0" presId="urn:microsoft.com/office/officeart/2005/8/layout/cycle7"/>
    <dgm:cxn modelId="{83C8ABBE-DDCF-456B-9F06-4DD18BD93EC1}" type="presOf" srcId="{8599DF91-19A8-4F9E-BD5C-C8163BD19264}" destId="{65AAA538-AA6C-44D3-A7A6-81C5284B6FF5}" srcOrd="0" destOrd="0" presId="urn:microsoft.com/office/officeart/2005/8/layout/cycle7"/>
    <dgm:cxn modelId="{F27789BF-FDE2-451A-9CB9-7C3F13AE4870}" type="presOf" srcId="{26E5A3AA-2B58-458C-855E-C8C1805AB6CF}" destId="{6B5AB2F5-7003-44DA-BEAC-B8D4610F8285}" srcOrd="0" destOrd="0" presId="urn:microsoft.com/office/officeart/2005/8/layout/cycle7"/>
    <dgm:cxn modelId="{5FE05CDB-5A53-4E3C-BD89-FD0A2E2A90E4}" srcId="{8599DF91-19A8-4F9E-BD5C-C8163BD19264}" destId="{45A4C55F-3F9D-4F4F-A824-F5E3B46B5565}" srcOrd="1" destOrd="0" parTransId="{86500540-9EC0-4A06-8A71-60D925A981CE}" sibTransId="{975A749B-0191-4BEA-8686-466F2429CBA6}"/>
    <dgm:cxn modelId="{0D1DB5E4-048E-485F-A4EC-FF40A711BD20}" srcId="{8599DF91-19A8-4F9E-BD5C-C8163BD19264}" destId="{457C9D13-83F7-4D99-97B7-F9540C65F460}" srcOrd="2" destOrd="0" parTransId="{B18E0BBA-8E13-4777-BFBD-4096324B18B1}" sibTransId="{26E5A3AA-2B58-458C-855E-C8C1805AB6CF}"/>
    <dgm:cxn modelId="{24FAD2EC-452F-4681-A2EF-112DF9EE8F23}" type="presOf" srcId="{4C2C8585-EAAA-4A0F-8AC8-EFA14906B17C}" destId="{D4299E73-34C4-46AF-BD93-2509C6FC22E2}" srcOrd="1" destOrd="0" presId="urn:microsoft.com/office/officeart/2005/8/layout/cycle7"/>
    <dgm:cxn modelId="{A502DEE0-F4D4-4D4E-BF34-EE0FA581B975}" type="presParOf" srcId="{65AAA538-AA6C-44D3-A7A6-81C5284B6FF5}" destId="{807F5F02-AB8C-4A62-9A69-C5F0947C2393}" srcOrd="0" destOrd="0" presId="urn:microsoft.com/office/officeart/2005/8/layout/cycle7"/>
    <dgm:cxn modelId="{23C3159B-894D-4945-BF6A-92A03443159B}" type="presParOf" srcId="{65AAA538-AA6C-44D3-A7A6-81C5284B6FF5}" destId="{669A83BB-6937-498B-B0DA-7A637E9FB82C}" srcOrd="1" destOrd="0" presId="urn:microsoft.com/office/officeart/2005/8/layout/cycle7"/>
    <dgm:cxn modelId="{57816BE0-4CB4-4834-948C-959544FD1EF0}" type="presParOf" srcId="{669A83BB-6937-498B-B0DA-7A637E9FB82C}" destId="{D4299E73-34C4-46AF-BD93-2509C6FC22E2}" srcOrd="0" destOrd="0" presId="urn:microsoft.com/office/officeart/2005/8/layout/cycle7"/>
    <dgm:cxn modelId="{6B6B80E2-41AE-47D8-B686-DF4E2819CC5A}" type="presParOf" srcId="{65AAA538-AA6C-44D3-A7A6-81C5284B6FF5}" destId="{CABCB1D3-4DEF-4DD7-80F6-076BE7DD463D}" srcOrd="2" destOrd="0" presId="urn:microsoft.com/office/officeart/2005/8/layout/cycle7"/>
    <dgm:cxn modelId="{F39DDE8A-DB1A-400F-921F-957C6C6BD1BF}" type="presParOf" srcId="{65AAA538-AA6C-44D3-A7A6-81C5284B6FF5}" destId="{BF219F16-63C7-47CF-82DD-D15B479A6B89}" srcOrd="3" destOrd="0" presId="urn:microsoft.com/office/officeart/2005/8/layout/cycle7"/>
    <dgm:cxn modelId="{5CCB8342-EDA6-4E7D-9B67-260090FB3C00}" type="presParOf" srcId="{BF219F16-63C7-47CF-82DD-D15B479A6B89}" destId="{6E961540-222F-4859-817C-C228267A620B}" srcOrd="0" destOrd="0" presId="urn:microsoft.com/office/officeart/2005/8/layout/cycle7"/>
    <dgm:cxn modelId="{BAD16F91-6563-46AE-940F-9A2B00B4A150}" type="presParOf" srcId="{65AAA538-AA6C-44D3-A7A6-81C5284B6FF5}" destId="{E7687098-8A91-4863-8FF4-2E15FEE701D7}" srcOrd="4" destOrd="0" presId="urn:microsoft.com/office/officeart/2005/8/layout/cycle7"/>
    <dgm:cxn modelId="{A6DE9F9F-A554-43D2-9A69-48B606F9F71D}" type="presParOf" srcId="{65AAA538-AA6C-44D3-A7A6-81C5284B6FF5}" destId="{6B5AB2F5-7003-44DA-BEAC-B8D4610F8285}" srcOrd="5" destOrd="0" presId="urn:microsoft.com/office/officeart/2005/8/layout/cycle7"/>
    <dgm:cxn modelId="{9B43F94C-65F7-4EC7-BD84-2832AA921F5B}" type="presParOf" srcId="{6B5AB2F5-7003-44DA-BEAC-B8D4610F8285}" destId="{D01FCDBF-5F29-4C15-B263-CD14BAD1C0AF}" srcOrd="0" destOrd="0" presId="urn:microsoft.com/office/officeart/2005/8/layout/cycle7"/>
    <dgm:cxn modelId="{50F508DD-3E47-4622-9DC4-48728A739B99}" type="presParOf" srcId="{65AAA538-AA6C-44D3-A7A6-81C5284B6FF5}" destId="{67EBD0FC-177A-44F1-8561-4DABBAF31E8E}" srcOrd="6" destOrd="0" presId="urn:microsoft.com/office/officeart/2005/8/layout/cycle7"/>
    <dgm:cxn modelId="{9D07415E-7097-4E33-B064-FCB40BAE8E66}" type="presParOf" srcId="{65AAA538-AA6C-44D3-A7A6-81C5284B6FF5}" destId="{C9E693B4-40CD-4D77-A7E9-D4E55B205471}" srcOrd="7" destOrd="0" presId="urn:microsoft.com/office/officeart/2005/8/layout/cycle7"/>
    <dgm:cxn modelId="{E72462D2-D141-41E8-BDF9-8135FB1C8AE0}" type="presParOf" srcId="{C9E693B4-40CD-4D77-A7E9-D4E55B205471}" destId="{0A73B17F-55CD-449D-B4CE-840C5D1C3015}"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19BF224-1CBF-4D0D-A2B5-058980FDB068}"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39E8B162-45B7-4F4A-87C6-8BC4CB500540}">
      <dgm:prSet phldrT="[Text]"/>
      <dgm:spPr/>
      <dgm:t>
        <a:bodyPr/>
        <a:lstStyle/>
        <a:p>
          <a:pPr>
            <a:buFont typeface="Wingdings" panose="05000000000000000000" pitchFamily="2" charset="2"/>
            <a:buChar char="Ø"/>
          </a:pPr>
          <a:r>
            <a:rPr lang="en-US" dirty="0"/>
            <a:t>Reliability</a:t>
          </a:r>
        </a:p>
      </dgm:t>
    </dgm:pt>
    <dgm:pt modelId="{1720979D-0375-4919-975F-7C851B47D7C1}" type="parTrans" cxnId="{715A8C0E-E296-4E6C-A7B1-AA00209F9437}">
      <dgm:prSet/>
      <dgm:spPr/>
      <dgm:t>
        <a:bodyPr/>
        <a:lstStyle/>
        <a:p>
          <a:endParaRPr lang="en-US"/>
        </a:p>
      </dgm:t>
    </dgm:pt>
    <dgm:pt modelId="{055C89E5-B2E3-4AE0-9AEA-B048ED79F8A0}" type="sibTrans" cxnId="{715A8C0E-E296-4E6C-A7B1-AA00209F9437}">
      <dgm:prSet/>
      <dgm:spPr/>
      <dgm:t>
        <a:bodyPr/>
        <a:lstStyle/>
        <a:p>
          <a:endParaRPr lang="en-US"/>
        </a:p>
      </dgm:t>
    </dgm:pt>
    <dgm:pt modelId="{DCDC35F9-5D21-43EF-A757-8DCD32E34791}">
      <dgm:prSet/>
      <dgm:spPr/>
      <dgm:t>
        <a:bodyPr/>
        <a:lstStyle/>
        <a:p>
          <a:r>
            <a:rPr lang="en-US"/>
            <a:t>Sensitivity</a:t>
          </a:r>
          <a:endParaRPr lang="en-US" dirty="0"/>
        </a:p>
      </dgm:t>
    </dgm:pt>
    <dgm:pt modelId="{591F5262-14BD-4D3F-A60E-E72EF4B3CD8C}" type="parTrans" cxnId="{E6C5ADFD-5003-4CF2-9BB9-FC63686F2163}">
      <dgm:prSet/>
      <dgm:spPr/>
      <dgm:t>
        <a:bodyPr/>
        <a:lstStyle/>
        <a:p>
          <a:endParaRPr lang="en-US"/>
        </a:p>
      </dgm:t>
    </dgm:pt>
    <dgm:pt modelId="{9D525DE4-ED83-478A-B01D-E9EF0EF3E0ED}" type="sibTrans" cxnId="{E6C5ADFD-5003-4CF2-9BB9-FC63686F2163}">
      <dgm:prSet/>
      <dgm:spPr/>
      <dgm:t>
        <a:bodyPr/>
        <a:lstStyle/>
        <a:p>
          <a:endParaRPr lang="en-US"/>
        </a:p>
      </dgm:t>
    </dgm:pt>
    <dgm:pt modelId="{0E5CD063-9752-4507-85DA-96AB53767049}">
      <dgm:prSet/>
      <dgm:spPr/>
      <dgm:t>
        <a:bodyPr/>
        <a:lstStyle/>
        <a:p>
          <a:r>
            <a:rPr lang="en-US"/>
            <a:t>Specificity</a:t>
          </a:r>
          <a:endParaRPr lang="en-US" dirty="0"/>
        </a:p>
      </dgm:t>
    </dgm:pt>
    <dgm:pt modelId="{32503E3D-60E0-46AD-917F-04DDFDEEBF97}" type="parTrans" cxnId="{2BAFB618-3F23-4B72-8169-716451E86ACC}">
      <dgm:prSet/>
      <dgm:spPr/>
      <dgm:t>
        <a:bodyPr/>
        <a:lstStyle/>
        <a:p>
          <a:endParaRPr lang="en-US"/>
        </a:p>
      </dgm:t>
    </dgm:pt>
    <dgm:pt modelId="{3A1812D6-5E1A-4FDC-B142-0A6BA71A773F}" type="sibTrans" cxnId="{2BAFB618-3F23-4B72-8169-716451E86ACC}">
      <dgm:prSet/>
      <dgm:spPr/>
      <dgm:t>
        <a:bodyPr/>
        <a:lstStyle/>
        <a:p>
          <a:endParaRPr lang="en-US"/>
        </a:p>
      </dgm:t>
    </dgm:pt>
    <dgm:pt modelId="{984BC844-3500-4251-81F7-89D47A208A11}">
      <dgm:prSet/>
      <dgm:spPr/>
      <dgm:t>
        <a:bodyPr/>
        <a:lstStyle/>
        <a:p>
          <a:r>
            <a:rPr lang="en-US" dirty="0" err="1"/>
            <a:t>Reproduceability</a:t>
          </a:r>
          <a:r>
            <a:rPr lang="en-US" dirty="0"/>
            <a:t> (internal validity)</a:t>
          </a:r>
        </a:p>
      </dgm:t>
    </dgm:pt>
    <dgm:pt modelId="{5CFB52F6-B4AA-4A8B-879B-8AF71E55AD04}" type="parTrans" cxnId="{8E6B8978-6BFB-4D27-AB58-DCF4D3EDD4CB}">
      <dgm:prSet/>
      <dgm:spPr/>
      <dgm:t>
        <a:bodyPr/>
        <a:lstStyle/>
        <a:p>
          <a:endParaRPr lang="en-US"/>
        </a:p>
      </dgm:t>
    </dgm:pt>
    <dgm:pt modelId="{3EB6C7CE-7ADF-499C-AC38-26240E48780F}" type="sibTrans" cxnId="{8E6B8978-6BFB-4D27-AB58-DCF4D3EDD4CB}">
      <dgm:prSet/>
      <dgm:spPr/>
      <dgm:t>
        <a:bodyPr/>
        <a:lstStyle/>
        <a:p>
          <a:endParaRPr lang="en-US"/>
        </a:p>
      </dgm:t>
    </dgm:pt>
    <dgm:pt modelId="{03879803-307D-48E2-AE12-72377B675DE5}">
      <dgm:prSet/>
      <dgm:spPr/>
      <dgm:t>
        <a:bodyPr/>
        <a:lstStyle/>
        <a:p>
          <a:r>
            <a:rPr lang="en-US" dirty="0"/>
            <a:t>Generalizability</a:t>
          </a:r>
        </a:p>
        <a:p>
          <a:r>
            <a:rPr lang="en-US" dirty="0"/>
            <a:t>(external validity)</a:t>
          </a:r>
        </a:p>
      </dgm:t>
    </dgm:pt>
    <dgm:pt modelId="{8B3180C8-C6C1-4BB7-B3BC-D6E846C78422}" type="parTrans" cxnId="{79384600-4A93-4D50-ABAE-0C656FC95E8B}">
      <dgm:prSet/>
      <dgm:spPr/>
      <dgm:t>
        <a:bodyPr/>
        <a:lstStyle/>
        <a:p>
          <a:endParaRPr lang="en-US"/>
        </a:p>
      </dgm:t>
    </dgm:pt>
    <dgm:pt modelId="{BD8B9394-F157-4F72-A8B0-8585F6B432C7}" type="sibTrans" cxnId="{79384600-4A93-4D50-ABAE-0C656FC95E8B}">
      <dgm:prSet/>
      <dgm:spPr/>
      <dgm:t>
        <a:bodyPr/>
        <a:lstStyle/>
        <a:p>
          <a:endParaRPr lang="en-US"/>
        </a:p>
      </dgm:t>
    </dgm:pt>
    <dgm:pt modelId="{4705A489-5C5E-47C5-A228-9E543C35CCCB}" type="pres">
      <dgm:prSet presAssocID="{919BF224-1CBF-4D0D-A2B5-058980FDB068}" presName="diagram" presStyleCnt="0">
        <dgm:presLayoutVars>
          <dgm:dir/>
          <dgm:resizeHandles val="exact"/>
        </dgm:presLayoutVars>
      </dgm:prSet>
      <dgm:spPr/>
    </dgm:pt>
    <dgm:pt modelId="{60339ECB-ADE2-4E66-BF02-AA5ED0CB0E6B}" type="pres">
      <dgm:prSet presAssocID="{39E8B162-45B7-4F4A-87C6-8BC4CB500540}" presName="node" presStyleLbl="node1" presStyleIdx="0" presStyleCnt="5">
        <dgm:presLayoutVars>
          <dgm:bulletEnabled val="1"/>
        </dgm:presLayoutVars>
      </dgm:prSet>
      <dgm:spPr/>
    </dgm:pt>
    <dgm:pt modelId="{D932CD0C-5DCC-4B3C-9580-09DC4888D52D}" type="pres">
      <dgm:prSet presAssocID="{055C89E5-B2E3-4AE0-9AEA-B048ED79F8A0}" presName="sibTrans" presStyleCnt="0"/>
      <dgm:spPr/>
    </dgm:pt>
    <dgm:pt modelId="{811F6ECD-5291-4823-8040-1C1A7ABDE7D7}" type="pres">
      <dgm:prSet presAssocID="{DCDC35F9-5D21-43EF-A757-8DCD32E34791}" presName="node" presStyleLbl="node1" presStyleIdx="1" presStyleCnt="5">
        <dgm:presLayoutVars>
          <dgm:bulletEnabled val="1"/>
        </dgm:presLayoutVars>
      </dgm:prSet>
      <dgm:spPr/>
    </dgm:pt>
    <dgm:pt modelId="{3AD77025-8156-482A-B171-B14A9BC28BA8}" type="pres">
      <dgm:prSet presAssocID="{9D525DE4-ED83-478A-B01D-E9EF0EF3E0ED}" presName="sibTrans" presStyleCnt="0"/>
      <dgm:spPr/>
    </dgm:pt>
    <dgm:pt modelId="{764B8C76-224B-483B-8B01-3E6F1117431D}" type="pres">
      <dgm:prSet presAssocID="{0E5CD063-9752-4507-85DA-96AB53767049}" presName="node" presStyleLbl="node1" presStyleIdx="2" presStyleCnt="5">
        <dgm:presLayoutVars>
          <dgm:bulletEnabled val="1"/>
        </dgm:presLayoutVars>
      </dgm:prSet>
      <dgm:spPr/>
    </dgm:pt>
    <dgm:pt modelId="{93DD69B1-ADF1-438B-9961-E2902E7C7925}" type="pres">
      <dgm:prSet presAssocID="{3A1812D6-5E1A-4FDC-B142-0A6BA71A773F}" presName="sibTrans" presStyleCnt="0"/>
      <dgm:spPr/>
    </dgm:pt>
    <dgm:pt modelId="{5FEB37BE-FC7B-4B23-9C9D-4AEE510BBF8D}" type="pres">
      <dgm:prSet presAssocID="{984BC844-3500-4251-81F7-89D47A208A11}" presName="node" presStyleLbl="node1" presStyleIdx="3" presStyleCnt="5">
        <dgm:presLayoutVars>
          <dgm:bulletEnabled val="1"/>
        </dgm:presLayoutVars>
      </dgm:prSet>
      <dgm:spPr/>
    </dgm:pt>
    <dgm:pt modelId="{5C5B3EE8-F751-4F13-B0AC-170C193B4A40}" type="pres">
      <dgm:prSet presAssocID="{3EB6C7CE-7ADF-499C-AC38-26240E48780F}" presName="sibTrans" presStyleCnt="0"/>
      <dgm:spPr/>
    </dgm:pt>
    <dgm:pt modelId="{4A0866B0-8EE7-4AA3-8D83-52038093CABD}" type="pres">
      <dgm:prSet presAssocID="{03879803-307D-48E2-AE12-72377B675DE5}" presName="node" presStyleLbl="node1" presStyleIdx="4" presStyleCnt="5">
        <dgm:presLayoutVars>
          <dgm:bulletEnabled val="1"/>
        </dgm:presLayoutVars>
      </dgm:prSet>
      <dgm:spPr/>
    </dgm:pt>
  </dgm:ptLst>
  <dgm:cxnLst>
    <dgm:cxn modelId="{79384600-4A93-4D50-ABAE-0C656FC95E8B}" srcId="{919BF224-1CBF-4D0D-A2B5-058980FDB068}" destId="{03879803-307D-48E2-AE12-72377B675DE5}" srcOrd="4" destOrd="0" parTransId="{8B3180C8-C6C1-4BB7-B3BC-D6E846C78422}" sibTransId="{BD8B9394-F157-4F72-A8B0-8585F6B432C7}"/>
    <dgm:cxn modelId="{715A8C0E-E296-4E6C-A7B1-AA00209F9437}" srcId="{919BF224-1CBF-4D0D-A2B5-058980FDB068}" destId="{39E8B162-45B7-4F4A-87C6-8BC4CB500540}" srcOrd="0" destOrd="0" parTransId="{1720979D-0375-4919-975F-7C851B47D7C1}" sibTransId="{055C89E5-B2E3-4AE0-9AEA-B048ED79F8A0}"/>
    <dgm:cxn modelId="{2BAFB618-3F23-4B72-8169-716451E86ACC}" srcId="{919BF224-1CBF-4D0D-A2B5-058980FDB068}" destId="{0E5CD063-9752-4507-85DA-96AB53767049}" srcOrd="2" destOrd="0" parTransId="{32503E3D-60E0-46AD-917F-04DDFDEEBF97}" sibTransId="{3A1812D6-5E1A-4FDC-B142-0A6BA71A773F}"/>
    <dgm:cxn modelId="{B1672861-59F5-4490-8272-0A2D0B1A1E95}" type="presOf" srcId="{03879803-307D-48E2-AE12-72377B675DE5}" destId="{4A0866B0-8EE7-4AA3-8D83-52038093CABD}" srcOrd="0" destOrd="0" presId="urn:microsoft.com/office/officeart/2005/8/layout/default"/>
    <dgm:cxn modelId="{591E5E63-AC3E-4D2E-96D4-3AE493DE6DEE}" type="presOf" srcId="{DCDC35F9-5D21-43EF-A757-8DCD32E34791}" destId="{811F6ECD-5291-4823-8040-1C1A7ABDE7D7}" srcOrd="0" destOrd="0" presId="urn:microsoft.com/office/officeart/2005/8/layout/default"/>
    <dgm:cxn modelId="{ECB9D563-3389-4C73-878C-173F56C0B8DC}" type="presOf" srcId="{0E5CD063-9752-4507-85DA-96AB53767049}" destId="{764B8C76-224B-483B-8B01-3E6F1117431D}" srcOrd="0" destOrd="0" presId="urn:microsoft.com/office/officeart/2005/8/layout/default"/>
    <dgm:cxn modelId="{0A6FD566-2FFA-408D-86A8-98D45017E5C4}" type="presOf" srcId="{919BF224-1CBF-4D0D-A2B5-058980FDB068}" destId="{4705A489-5C5E-47C5-A228-9E543C35CCCB}" srcOrd="0" destOrd="0" presId="urn:microsoft.com/office/officeart/2005/8/layout/default"/>
    <dgm:cxn modelId="{8E6B8978-6BFB-4D27-AB58-DCF4D3EDD4CB}" srcId="{919BF224-1CBF-4D0D-A2B5-058980FDB068}" destId="{984BC844-3500-4251-81F7-89D47A208A11}" srcOrd="3" destOrd="0" parTransId="{5CFB52F6-B4AA-4A8B-879B-8AF71E55AD04}" sibTransId="{3EB6C7CE-7ADF-499C-AC38-26240E48780F}"/>
    <dgm:cxn modelId="{FC463DD2-AB4E-41BD-96C7-2BA0E53918EA}" type="presOf" srcId="{39E8B162-45B7-4F4A-87C6-8BC4CB500540}" destId="{60339ECB-ADE2-4E66-BF02-AA5ED0CB0E6B}" srcOrd="0" destOrd="0" presId="urn:microsoft.com/office/officeart/2005/8/layout/default"/>
    <dgm:cxn modelId="{94E9DFDB-1AE8-4097-8C00-C3A6B9C7A8B9}" type="presOf" srcId="{984BC844-3500-4251-81F7-89D47A208A11}" destId="{5FEB37BE-FC7B-4B23-9C9D-4AEE510BBF8D}" srcOrd="0" destOrd="0" presId="urn:microsoft.com/office/officeart/2005/8/layout/default"/>
    <dgm:cxn modelId="{E6C5ADFD-5003-4CF2-9BB9-FC63686F2163}" srcId="{919BF224-1CBF-4D0D-A2B5-058980FDB068}" destId="{DCDC35F9-5D21-43EF-A757-8DCD32E34791}" srcOrd="1" destOrd="0" parTransId="{591F5262-14BD-4D3F-A60E-E72EF4B3CD8C}" sibTransId="{9D525DE4-ED83-478A-B01D-E9EF0EF3E0ED}"/>
    <dgm:cxn modelId="{7574F793-E44B-4143-B0CB-32A2620658E8}" type="presParOf" srcId="{4705A489-5C5E-47C5-A228-9E543C35CCCB}" destId="{60339ECB-ADE2-4E66-BF02-AA5ED0CB0E6B}" srcOrd="0" destOrd="0" presId="urn:microsoft.com/office/officeart/2005/8/layout/default"/>
    <dgm:cxn modelId="{CC7634B0-7C97-4DE6-9C81-30FB95AE48D2}" type="presParOf" srcId="{4705A489-5C5E-47C5-A228-9E543C35CCCB}" destId="{D932CD0C-5DCC-4B3C-9580-09DC4888D52D}" srcOrd="1" destOrd="0" presId="urn:microsoft.com/office/officeart/2005/8/layout/default"/>
    <dgm:cxn modelId="{3AB6F77C-2B65-4D0F-93F3-AB6A4E4D6F3E}" type="presParOf" srcId="{4705A489-5C5E-47C5-A228-9E543C35CCCB}" destId="{811F6ECD-5291-4823-8040-1C1A7ABDE7D7}" srcOrd="2" destOrd="0" presId="urn:microsoft.com/office/officeart/2005/8/layout/default"/>
    <dgm:cxn modelId="{C4E35298-35C8-4F4D-A47C-5621555DC4DD}" type="presParOf" srcId="{4705A489-5C5E-47C5-A228-9E543C35CCCB}" destId="{3AD77025-8156-482A-B171-B14A9BC28BA8}" srcOrd="3" destOrd="0" presId="urn:microsoft.com/office/officeart/2005/8/layout/default"/>
    <dgm:cxn modelId="{11E72ED1-0BC0-47DA-BF8C-9761D5380702}" type="presParOf" srcId="{4705A489-5C5E-47C5-A228-9E543C35CCCB}" destId="{764B8C76-224B-483B-8B01-3E6F1117431D}" srcOrd="4" destOrd="0" presId="urn:microsoft.com/office/officeart/2005/8/layout/default"/>
    <dgm:cxn modelId="{1CC546E6-524B-4A95-9C50-5B4EA745F3D4}" type="presParOf" srcId="{4705A489-5C5E-47C5-A228-9E543C35CCCB}" destId="{93DD69B1-ADF1-438B-9961-E2902E7C7925}" srcOrd="5" destOrd="0" presId="urn:microsoft.com/office/officeart/2005/8/layout/default"/>
    <dgm:cxn modelId="{A6B4F510-3963-4CEF-BD54-93E4A0F2F953}" type="presParOf" srcId="{4705A489-5C5E-47C5-A228-9E543C35CCCB}" destId="{5FEB37BE-FC7B-4B23-9C9D-4AEE510BBF8D}" srcOrd="6" destOrd="0" presId="urn:microsoft.com/office/officeart/2005/8/layout/default"/>
    <dgm:cxn modelId="{C7E5C939-B9F8-4E7C-AFEB-B05C6CADD4A5}" type="presParOf" srcId="{4705A489-5C5E-47C5-A228-9E543C35CCCB}" destId="{5C5B3EE8-F751-4F13-B0AC-170C193B4A40}" srcOrd="7" destOrd="0" presId="urn:microsoft.com/office/officeart/2005/8/layout/default"/>
    <dgm:cxn modelId="{10EF6BDF-62DC-4255-9F0F-033149DA6C17}" type="presParOf" srcId="{4705A489-5C5E-47C5-A228-9E543C35CCCB}" destId="{4A0866B0-8EE7-4AA3-8D83-52038093CABD}"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D29693E-DA63-448F-9676-CD4987C446E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63F9F1C0-6F30-4BF1-A753-2B4FDF417680}">
      <dgm:prSet/>
      <dgm:spPr/>
      <dgm:t>
        <a:bodyPr/>
        <a:lstStyle/>
        <a:p>
          <a:r>
            <a:rPr lang="en-US" dirty="0"/>
            <a:t>Build and Train Model</a:t>
          </a:r>
        </a:p>
      </dgm:t>
    </dgm:pt>
    <dgm:pt modelId="{514960B2-8885-43D1-9A93-E4D03E434C81}" type="parTrans" cxnId="{BD6300F0-22CB-4160-B159-12B84E43BD10}">
      <dgm:prSet/>
      <dgm:spPr/>
      <dgm:t>
        <a:bodyPr/>
        <a:lstStyle/>
        <a:p>
          <a:endParaRPr lang="en-US"/>
        </a:p>
      </dgm:t>
    </dgm:pt>
    <dgm:pt modelId="{09E17D07-73BD-4369-BA76-61F8F7FEFD5B}" type="sibTrans" cxnId="{BD6300F0-22CB-4160-B159-12B84E43BD10}">
      <dgm:prSet/>
      <dgm:spPr/>
      <dgm:t>
        <a:bodyPr/>
        <a:lstStyle/>
        <a:p>
          <a:endParaRPr lang="en-US"/>
        </a:p>
      </dgm:t>
    </dgm:pt>
    <dgm:pt modelId="{C0F2BAC4-77E5-4890-888D-13A636D94A8C}">
      <dgm:prSet/>
      <dgm:spPr/>
      <dgm:t>
        <a:bodyPr/>
        <a:lstStyle/>
        <a:p>
          <a:r>
            <a:rPr lang="en-US" dirty="0"/>
            <a:t>Validate (Historical data)</a:t>
          </a:r>
        </a:p>
      </dgm:t>
    </dgm:pt>
    <dgm:pt modelId="{8D5BD644-5891-4D42-A602-8076D177BADE}" type="parTrans" cxnId="{78A6C411-71F3-43BB-BB90-FC0505447FD0}">
      <dgm:prSet/>
      <dgm:spPr/>
      <dgm:t>
        <a:bodyPr/>
        <a:lstStyle/>
        <a:p>
          <a:endParaRPr lang="en-US"/>
        </a:p>
      </dgm:t>
    </dgm:pt>
    <dgm:pt modelId="{A55EC412-D272-43FE-870D-18BB31231710}" type="sibTrans" cxnId="{78A6C411-71F3-43BB-BB90-FC0505447FD0}">
      <dgm:prSet/>
      <dgm:spPr/>
      <dgm:t>
        <a:bodyPr/>
        <a:lstStyle/>
        <a:p>
          <a:endParaRPr lang="en-US"/>
        </a:p>
      </dgm:t>
    </dgm:pt>
    <dgm:pt modelId="{59FFEDBF-0490-479D-98F9-303C2A08986B}">
      <dgm:prSet/>
      <dgm:spPr/>
      <dgm:t>
        <a:bodyPr/>
        <a:lstStyle/>
        <a:p>
          <a:r>
            <a:rPr lang="en-US" dirty="0"/>
            <a:t>Re-Evaluate (Add more data)</a:t>
          </a:r>
        </a:p>
      </dgm:t>
    </dgm:pt>
    <dgm:pt modelId="{C47542E2-43D6-4968-BAD4-D7C28639D18E}" type="parTrans" cxnId="{3D85AA99-7A34-42DC-875D-BA0F30728DBB}">
      <dgm:prSet/>
      <dgm:spPr/>
      <dgm:t>
        <a:bodyPr/>
        <a:lstStyle/>
        <a:p>
          <a:endParaRPr lang="en-US"/>
        </a:p>
      </dgm:t>
    </dgm:pt>
    <dgm:pt modelId="{645F297F-7BE0-455A-89C3-7844364C2CC4}" type="sibTrans" cxnId="{3D85AA99-7A34-42DC-875D-BA0F30728DBB}">
      <dgm:prSet/>
      <dgm:spPr/>
      <dgm:t>
        <a:bodyPr/>
        <a:lstStyle/>
        <a:p>
          <a:endParaRPr lang="en-US"/>
        </a:p>
      </dgm:t>
    </dgm:pt>
    <dgm:pt modelId="{CD229D92-52B4-483B-8DDD-70F3D3777ECD}">
      <dgm:prSet/>
      <dgm:spPr/>
      <dgm:t>
        <a:bodyPr/>
        <a:lstStyle/>
        <a:p>
          <a:r>
            <a:rPr lang="en-US" dirty="0"/>
            <a:t>Rebuild and Test</a:t>
          </a:r>
        </a:p>
      </dgm:t>
    </dgm:pt>
    <dgm:pt modelId="{D3AFF98C-545C-4949-AC0D-BAA86B473A21}" type="parTrans" cxnId="{1EC0632E-7000-4650-AD7D-ED98DB8BB63F}">
      <dgm:prSet/>
      <dgm:spPr/>
      <dgm:t>
        <a:bodyPr/>
        <a:lstStyle/>
        <a:p>
          <a:endParaRPr lang="en-US"/>
        </a:p>
      </dgm:t>
    </dgm:pt>
    <dgm:pt modelId="{625617D7-8E2A-4306-B1A8-24FD4D34A026}" type="sibTrans" cxnId="{1EC0632E-7000-4650-AD7D-ED98DB8BB63F}">
      <dgm:prSet/>
      <dgm:spPr/>
      <dgm:t>
        <a:bodyPr/>
        <a:lstStyle/>
        <a:p>
          <a:endParaRPr lang="en-US"/>
        </a:p>
      </dgm:t>
    </dgm:pt>
    <dgm:pt modelId="{05EDF4A1-5006-4042-A3BC-29861AD57785}">
      <dgm:prSet/>
      <dgm:spPr/>
      <dgm:t>
        <a:bodyPr/>
        <a:lstStyle/>
        <a:p>
          <a:r>
            <a:rPr lang="en-US" dirty="0"/>
            <a:t>Validate</a:t>
          </a:r>
        </a:p>
      </dgm:t>
    </dgm:pt>
    <dgm:pt modelId="{F11DE912-81C4-4F2C-9954-A0B726CAB50C}" type="parTrans" cxnId="{3B0508BC-FE06-4A6D-870E-474D1E9E886B}">
      <dgm:prSet/>
      <dgm:spPr/>
      <dgm:t>
        <a:bodyPr/>
        <a:lstStyle/>
        <a:p>
          <a:endParaRPr lang="en-US"/>
        </a:p>
      </dgm:t>
    </dgm:pt>
    <dgm:pt modelId="{0F8C18FC-A690-49CB-B888-45827632755D}" type="sibTrans" cxnId="{3B0508BC-FE06-4A6D-870E-474D1E9E886B}">
      <dgm:prSet/>
      <dgm:spPr/>
      <dgm:t>
        <a:bodyPr/>
        <a:lstStyle/>
        <a:p>
          <a:endParaRPr lang="en-US"/>
        </a:p>
      </dgm:t>
    </dgm:pt>
    <dgm:pt modelId="{7429DA9D-4CA9-40D0-BF73-F145824C9BAC}">
      <dgm:prSet/>
      <dgm:spPr/>
      <dgm:t>
        <a:bodyPr/>
        <a:lstStyle/>
        <a:p>
          <a:r>
            <a:rPr lang="en-US" dirty="0"/>
            <a:t>Testing</a:t>
          </a:r>
        </a:p>
      </dgm:t>
    </dgm:pt>
    <dgm:pt modelId="{C1B4AE0C-A73B-4B94-8952-F46A87C53172}" type="parTrans" cxnId="{0E057745-D6B5-4BB8-8F0F-68D23E19A1E2}">
      <dgm:prSet/>
      <dgm:spPr/>
      <dgm:t>
        <a:bodyPr/>
        <a:lstStyle/>
        <a:p>
          <a:endParaRPr lang="en-US"/>
        </a:p>
      </dgm:t>
    </dgm:pt>
    <dgm:pt modelId="{DE56E70D-AC26-4885-817D-7C7AA72BC9C3}" type="sibTrans" cxnId="{0E057745-D6B5-4BB8-8F0F-68D23E19A1E2}">
      <dgm:prSet/>
      <dgm:spPr/>
      <dgm:t>
        <a:bodyPr/>
        <a:lstStyle/>
        <a:p>
          <a:endParaRPr lang="en-US"/>
        </a:p>
      </dgm:t>
    </dgm:pt>
    <dgm:pt modelId="{543BC1DA-4CDE-453F-8DAF-5439B420876D}" type="pres">
      <dgm:prSet presAssocID="{2D29693E-DA63-448F-9676-CD4987C446E2}" presName="cycle" presStyleCnt="0">
        <dgm:presLayoutVars>
          <dgm:dir/>
          <dgm:resizeHandles val="exact"/>
        </dgm:presLayoutVars>
      </dgm:prSet>
      <dgm:spPr/>
    </dgm:pt>
    <dgm:pt modelId="{B2C0DCF3-4603-4F2E-AF02-BCDA9AE77DEF}" type="pres">
      <dgm:prSet presAssocID="{63F9F1C0-6F30-4BF1-A753-2B4FDF417680}" presName="node" presStyleLbl="node1" presStyleIdx="0" presStyleCnt="6">
        <dgm:presLayoutVars>
          <dgm:bulletEnabled val="1"/>
        </dgm:presLayoutVars>
      </dgm:prSet>
      <dgm:spPr/>
    </dgm:pt>
    <dgm:pt modelId="{2FA22BA7-FD52-48F7-8915-7CACB5746C53}" type="pres">
      <dgm:prSet presAssocID="{09E17D07-73BD-4369-BA76-61F8F7FEFD5B}" presName="sibTrans" presStyleLbl="sibTrans2D1" presStyleIdx="0" presStyleCnt="6"/>
      <dgm:spPr/>
    </dgm:pt>
    <dgm:pt modelId="{CEE92768-72F9-4AD2-B225-8934E4D01FDD}" type="pres">
      <dgm:prSet presAssocID="{09E17D07-73BD-4369-BA76-61F8F7FEFD5B}" presName="connectorText" presStyleLbl="sibTrans2D1" presStyleIdx="0" presStyleCnt="6"/>
      <dgm:spPr/>
    </dgm:pt>
    <dgm:pt modelId="{754901D2-C65B-4D92-BEC1-EC996A58516C}" type="pres">
      <dgm:prSet presAssocID="{7429DA9D-4CA9-40D0-BF73-F145824C9BAC}" presName="node" presStyleLbl="node1" presStyleIdx="1" presStyleCnt="6">
        <dgm:presLayoutVars>
          <dgm:bulletEnabled val="1"/>
        </dgm:presLayoutVars>
      </dgm:prSet>
      <dgm:spPr/>
    </dgm:pt>
    <dgm:pt modelId="{F6A4E240-4F4A-4322-81C5-B81E5D293105}" type="pres">
      <dgm:prSet presAssocID="{DE56E70D-AC26-4885-817D-7C7AA72BC9C3}" presName="sibTrans" presStyleLbl="sibTrans2D1" presStyleIdx="1" presStyleCnt="6"/>
      <dgm:spPr/>
    </dgm:pt>
    <dgm:pt modelId="{A3918DB1-95D9-43DC-B129-C98D9B76D810}" type="pres">
      <dgm:prSet presAssocID="{DE56E70D-AC26-4885-817D-7C7AA72BC9C3}" presName="connectorText" presStyleLbl="sibTrans2D1" presStyleIdx="1" presStyleCnt="6"/>
      <dgm:spPr/>
    </dgm:pt>
    <dgm:pt modelId="{9F235E6A-8B90-4E97-ABCA-4A12A4862859}" type="pres">
      <dgm:prSet presAssocID="{C0F2BAC4-77E5-4890-888D-13A636D94A8C}" presName="node" presStyleLbl="node1" presStyleIdx="2" presStyleCnt="6">
        <dgm:presLayoutVars>
          <dgm:bulletEnabled val="1"/>
        </dgm:presLayoutVars>
      </dgm:prSet>
      <dgm:spPr/>
    </dgm:pt>
    <dgm:pt modelId="{875036E3-209F-4408-A010-2B19ECCE4B5C}" type="pres">
      <dgm:prSet presAssocID="{A55EC412-D272-43FE-870D-18BB31231710}" presName="sibTrans" presStyleLbl="sibTrans2D1" presStyleIdx="2" presStyleCnt="6"/>
      <dgm:spPr/>
    </dgm:pt>
    <dgm:pt modelId="{999A7218-30D6-4F33-BCB9-A34B83D8F239}" type="pres">
      <dgm:prSet presAssocID="{A55EC412-D272-43FE-870D-18BB31231710}" presName="connectorText" presStyleLbl="sibTrans2D1" presStyleIdx="2" presStyleCnt="6"/>
      <dgm:spPr/>
    </dgm:pt>
    <dgm:pt modelId="{855DC0F9-AC6C-4702-92A1-305BBEB8FFCE}" type="pres">
      <dgm:prSet presAssocID="{59FFEDBF-0490-479D-98F9-303C2A08986B}" presName="node" presStyleLbl="node1" presStyleIdx="3" presStyleCnt="6">
        <dgm:presLayoutVars>
          <dgm:bulletEnabled val="1"/>
        </dgm:presLayoutVars>
      </dgm:prSet>
      <dgm:spPr/>
    </dgm:pt>
    <dgm:pt modelId="{20FE3C3A-0CDD-4813-B078-133AC3954486}" type="pres">
      <dgm:prSet presAssocID="{645F297F-7BE0-455A-89C3-7844364C2CC4}" presName="sibTrans" presStyleLbl="sibTrans2D1" presStyleIdx="3" presStyleCnt="6"/>
      <dgm:spPr/>
    </dgm:pt>
    <dgm:pt modelId="{508595D0-053E-4E89-8C09-30CA6457AAAC}" type="pres">
      <dgm:prSet presAssocID="{645F297F-7BE0-455A-89C3-7844364C2CC4}" presName="connectorText" presStyleLbl="sibTrans2D1" presStyleIdx="3" presStyleCnt="6"/>
      <dgm:spPr/>
    </dgm:pt>
    <dgm:pt modelId="{34269696-DD09-41E4-9C67-875B7A2DBD65}" type="pres">
      <dgm:prSet presAssocID="{CD229D92-52B4-483B-8DDD-70F3D3777ECD}" presName="node" presStyleLbl="node1" presStyleIdx="4" presStyleCnt="6">
        <dgm:presLayoutVars>
          <dgm:bulletEnabled val="1"/>
        </dgm:presLayoutVars>
      </dgm:prSet>
      <dgm:spPr/>
    </dgm:pt>
    <dgm:pt modelId="{A33C1CBC-509E-4EF8-8FEF-28E1AE02A660}" type="pres">
      <dgm:prSet presAssocID="{625617D7-8E2A-4306-B1A8-24FD4D34A026}" presName="sibTrans" presStyleLbl="sibTrans2D1" presStyleIdx="4" presStyleCnt="6"/>
      <dgm:spPr/>
    </dgm:pt>
    <dgm:pt modelId="{AD3E8D7B-4E68-490D-B753-11D22884FDC5}" type="pres">
      <dgm:prSet presAssocID="{625617D7-8E2A-4306-B1A8-24FD4D34A026}" presName="connectorText" presStyleLbl="sibTrans2D1" presStyleIdx="4" presStyleCnt="6"/>
      <dgm:spPr/>
    </dgm:pt>
    <dgm:pt modelId="{F871139D-6BEF-4E74-950F-00C586A5BD4D}" type="pres">
      <dgm:prSet presAssocID="{05EDF4A1-5006-4042-A3BC-29861AD57785}" presName="node" presStyleLbl="node1" presStyleIdx="5" presStyleCnt="6">
        <dgm:presLayoutVars>
          <dgm:bulletEnabled val="1"/>
        </dgm:presLayoutVars>
      </dgm:prSet>
      <dgm:spPr/>
    </dgm:pt>
    <dgm:pt modelId="{560683ED-A938-4A0E-9AA2-1EAB694844F6}" type="pres">
      <dgm:prSet presAssocID="{0F8C18FC-A690-49CB-B888-45827632755D}" presName="sibTrans" presStyleLbl="sibTrans2D1" presStyleIdx="5" presStyleCnt="6"/>
      <dgm:spPr/>
    </dgm:pt>
    <dgm:pt modelId="{24A58172-4C21-4F65-9DD9-52C22D1A2F0A}" type="pres">
      <dgm:prSet presAssocID="{0F8C18FC-A690-49CB-B888-45827632755D}" presName="connectorText" presStyleLbl="sibTrans2D1" presStyleIdx="5" presStyleCnt="6"/>
      <dgm:spPr/>
    </dgm:pt>
  </dgm:ptLst>
  <dgm:cxnLst>
    <dgm:cxn modelId="{D7530607-3CBF-44ED-8D6F-6961C3FA3E8B}" type="presOf" srcId="{59FFEDBF-0490-479D-98F9-303C2A08986B}" destId="{855DC0F9-AC6C-4702-92A1-305BBEB8FFCE}" srcOrd="0" destOrd="0" presId="urn:microsoft.com/office/officeart/2005/8/layout/cycle2"/>
    <dgm:cxn modelId="{D8249211-6AC6-4DDB-AFDA-ED277F545EF5}" type="presOf" srcId="{625617D7-8E2A-4306-B1A8-24FD4D34A026}" destId="{A33C1CBC-509E-4EF8-8FEF-28E1AE02A660}" srcOrd="0" destOrd="0" presId="urn:microsoft.com/office/officeart/2005/8/layout/cycle2"/>
    <dgm:cxn modelId="{78A6C411-71F3-43BB-BB90-FC0505447FD0}" srcId="{2D29693E-DA63-448F-9676-CD4987C446E2}" destId="{C0F2BAC4-77E5-4890-888D-13A636D94A8C}" srcOrd="2" destOrd="0" parTransId="{8D5BD644-5891-4D42-A602-8076D177BADE}" sibTransId="{A55EC412-D272-43FE-870D-18BB31231710}"/>
    <dgm:cxn modelId="{C403BB15-36B4-4891-83E2-3DA2AB69C5A1}" type="presOf" srcId="{A55EC412-D272-43FE-870D-18BB31231710}" destId="{875036E3-209F-4408-A010-2B19ECCE4B5C}" srcOrd="0" destOrd="0" presId="urn:microsoft.com/office/officeart/2005/8/layout/cycle2"/>
    <dgm:cxn modelId="{0C4AF119-6736-475A-BBD6-E62895C47DB8}" type="presOf" srcId="{CD229D92-52B4-483B-8DDD-70F3D3777ECD}" destId="{34269696-DD09-41E4-9C67-875B7A2DBD65}" srcOrd="0" destOrd="0" presId="urn:microsoft.com/office/officeart/2005/8/layout/cycle2"/>
    <dgm:cxn modelId="{CA9E091A-C2BF-4732-845D-77B3CF26F673}" type="presOf" srcId="{A55EC412-D272-43FE-870D-18BB31231710}" destId="{999A7218-30D6-4F33-BCB9-A34B83D8F239}" srcOrd="1" destOrd="0" presId="urn:microsoft.com/office/officeart/2005/8/layout/cycle2"/>
    <dgm:cxn modelId="{DD755220-D6FF-47EB-88AE-BDC7B107469D}" type="presOf" srcId="{05EDF4A1-5006-4042-A3BC-29861AD57785}" destId="{F871139D-6BEF-4E74-950F-00C586A5BD4D}" srcOrd="0" destOrd="0" presId="urn:microsoft.com/office/officeart/2005/8/layout/cycle2"/>
    <dgm:cxn modelId="{1EC0632E-7000-4650-AD7D-ED98DB8BB63F}" srcId="{2D29693E-DA63-448F-9676-CD4987C446E2}" destId="{CD229D92-52B4-483B-8DDD-70F3D3777ECD}" srcOrd="4" destOrd="0" parTransId="{D3AFF98C-545C-4949-AC0D-BAA86B473A21}" sibTransId="{625617D7-8E2A-4306-B1A8-24FD4D34A026}"/>
    <dgm:cxn modelId="{9E21AB38-3FB7-43FF-9CBC-A35EC7B8D54A}" type="presOf" srcId="{0F8C18FC-A690-49CB-B888-45827632755D}" destId="{560683ED-A938-4A0E-9AA2-1EAB694844F6}" srcOrd="0" destOrd="0" presId="urn:microsoft.com/office/officeart/2005/8/layout/cycle2"/>
    <dgm:cxn modelId="{CBD68539-4037-4A03-A7C1-42C99A0C71E6}" type="presOf" srcId="{DE56E70D-AC26-4885-817D-7C7AA72BC9C3}" destId="{A3918DB1-95D9-43DC-B129-C98D9B76D810}" srcOrd="1" destOrd="0" presId="urn:microsoft.com/office/officeart/2005/8/layout/cycle2"/>
    <dgm:cxn modelId="{B972713B-A879-4A37-9A8A-A1007691FF4B}" type="presOf" srcId="{09E17D07-73BD-4369-BA76-61F8F7FEFD5B}" destId="{CEE92768-72F9-4AD2-B225-8934E4D01FDD}" srcOrd="1" destOrd="0" presId="urn:microsoft.com/office/officeart/2005/8/layout/cycle2"/>
    <dgm:cxn modelId="{0E057745-D6B5-4BB8-8F0F-68D23E19A1E2}" srcId="{2D29693E-DA63-448F-9676-CD4987C446E2}" destId="{7429DA9D-4CA9-40D0-BF73-F145824C9BAC}" srcOrd="1" destOrd="0" parTransId="{C1B4AE0C-A73B-4B94-8952-F46A87C53172}" sibTransId="{DE56E70D-AC26-4885-817D-7C7AA72BC9C3}"/>
    <dgm:cxn modelId="{0014C547-AE40-455B-ADF5-9FAFF1D4FD56}" type="presOf" srcId="{2D29693E-DA63-448F-9676-CD4987C446E2}" destId="{543BC1DA-4CDE-453F-8DAF-5439B420876D}" srcOrd="0" destOrd="0" presId="urn:microsoft.com/office/officeart/2005/8/layout/cycle2"/>
    <dgm:cxn modelId="{5CB79576-7C26-4BAC-A468-B83664E00827}" type="presOf" srcId="{645F297F-7BE0-455A-89C3-7844364C2CC4}" destId="{508595D0-053E-4E89-8C09-30CA6457AAAC}" srcOrd="1" destOrd="0" presId="urn:microsoft.com/office/officeart/2005/8/layout/cycle2"/>
    <dgm:cxn modelId="{9DC75281-BE45-455F-8CC3-568D242B8776}" type="presOf" srcId="{C0F2BAC4-77E5-4890-888D-13A636D94A8C}" destId="{9F235E6A-8B90-4E97-ABCA-4A12A4862859}" srcOrd="0" destOrd="0" presId="urn:microsoft.com/office/officeart/2005/8/layout/cycle2"/>
    <dgm:cxn modelId="{2DA35C91-E88E-4A1C-87D0-396AB32209CD}" type="presOf" srcId="{09E17D07-73BD-4369-BA76-61F8F7FEFD5B}" destId="{2FA22BA7-FD52-48F7-8915-7CACB5746C53}" srcOrd="0" destOrd="0" presId="urn:microsoft.com/office/officeart/2005/8/layout/cycle2"/>
    <dgm:cxn modelId="{F0071F92-C028-479D-9C1F-55C5ED1CA522}" type="presOf" srcId="{63F9F1C0-6F30-4BF1-A753-2B4FDF417680}" destId="{B2C0DCF3-4603-4F2E-AF02-BCDA9AE77DEF}" srcOrd="0" destOrd="0" presId="urn:microsoft.com/office/officeart/2005/8/layout/cycle2"/>
    <dgm:cxn modelId="{3D85AA99-7A34-42DC-875D-BA0F30728DBB}" srcId="{2D29693E-DA63-448F-9676-CD4987C446E2}" destId="{59FFEDBF-0490-479D-98F9-303C2A08986B}" srcOrd="3" destOrd="0" parTransId="{C47542E2-43D6-4968-BAD4-D7C28639D18E}" sibTransId="{645F297F-7BE0-455A-89C3-7844364C2CC4}"/>
    <dgm:cxn modelId="{E15D07BC-E74D-4904-A879-BE2B247BCE67}" type="presOf" srcId="{7429DA9D-4CA9-40D0-BF73-F145824C9BAC}" destId="{754901D2-C65B-4D92-BEC1-EC996A58516C}" srcOrd="0" destOrd="0" presId="urn:microsoft.com/office/officeart/2005/8/layout/cycle2"/>
    <dgm:cxn modelId="{3B0508BC-FE06-4A6D-870E-474D1E9E886B}" srcId="{2D29693E-DA63-448F-9676-CD4987C446E2}" destId="{05EDF4A1-5006-4042-A3BC-29861AD57785}" srcOrd="5" destOrd="0" parTransId="{F11DE912-81C4-4F2C-9954-A0B726CAB50C}" sibTransId="{0F8C18FC-A690-49CB-B888-45827632755D}"/>
    <dgm:cxn modelId="{FD23F1C8-5A3F-4BD6-874A-ACEF9323BA0E}" type="presOf" srcId="{625617D7-8E2A-4306-B1A8-24FD4D34A026}" destId="{AD3E8D7B-4E68-490D-B753-11D22884FDC5}" srcOrd="1" destOrd="0" presId="urn:microsoft.com/office/officeart/2005/8/layout/cycle2"/>
    <dgm:cxn modelId="{C9A122D5-815B-451C-A2A7-C9A05CD134DD}" type="presOf" srcId="{645F297F-7BE0-455A-89C3-7844364C2CC4}" destId="{20FE3C3A-0CDD-4813-B078-133AC3954486}" srcOrd="0" destOrd="0" presId="urn:microsoft.com/office/officeart/2005/8/layout/cycle2"/>
    <dgm:cxn modelId="{7F511FED-FA6D-4555-B72E-898E6F94E4A5}" type="presOf" srcId="{DE56E70D-AC26-4885-817D-7C7AA72BC9C3}" destId="{F6A4E240-4F4A-4322-81C5-B81E5D293105}" srcOrd="0" destOrd="0" presId="urn:microsoft.com/office/officeart/2005/8/layout/cycle2"/>
    <dgm:cxn modelId="{BD6300F0-22CB-4160-B159-12B84E43BD10}" srcId="{2D29693E-DA63-448F-9676-CD4987C446E2}" destId="{63F9F1C0-6F30-4BF1-A753-2B4FDF417680}" srcOrd="0" destOrd="0" parTransId="{514960B2-8885-43D1-9A93-E4D03E434C81}" sibTransId="{09E17D07-73BD-4369-BA76-61F8F7FEFD5B}"/>
    <dgm:cxn modelId="{BFDA25F5-27FF-4BD3-B0E2-2C4A852F6664}" type="presOf" srcId="{0F8C18FC-A690-49CB-B888-45827632755D}" destId="{24A58172-4C21-4F65-9DD9-52C22D1A2F0A}" srcOrd="1" destOrd="0" presId="urn:microsoft.com/office/officeart/2005/8/layout/cycle2"/>
    <dgm:cxn modelId="{AB24D771-1319-4CFB-9713-1047D8DBB0A1}" type="presParOf" srcId="{543BC1DA-4CDE-453F-8DAF-5439B420876D}" destId="{B2C0DCF3-4603-4F2E-AF02-BCDA9AE77DEF}" srcOrd="0" destOrd="0" presId="urn:microsoft.com/office/officeart/2005/8/layout/cycle2"/>
    <dgm:cxn modelId="{47D9DCD2-D39E-4709-B10A-8CA6825C6410}" type="presParOf" srcId="{543BC1DA-4CDE-453F-8DAF-5439B420876D}" destId="{2FA22BA7-FD52-48F7-8915-7CACB5746C53}" srcOrd="1" destOrd="0" presId="urn:microsoft.com/office/officeart/2005/8/layout/cycle2"/>
    <dgm:cxn modelId="{D82AFE3F-7890-4835-BB8B-9AC2EFEEF99B}" type="presParOf" srcId="{2FA22BA7-FD52-48F7-8915-7CACB5746C53}" destId="{CEE92768-72F9-4AD2-B225-8934E4D01FDD}" srcOrd="0" destOrd="0" presId="urn:microsoft.com/office/officeart/2005/8/layout/cycle2"/>
    <dgm:cxn modelId="{248DB0B7-BE1B-4434-997E-136C3D0FA3BF}" type="presParOf" srcId="{543BC1DA-4CDE-453F-8DAF-5439B420876D}" destId="{754901D2-C65B-4D92-BEC1-EC996A58516C}" srcOrd="2" destOrd="0" presId="urn:microsoft.com/office/officeart/2005/8/layout/cycle2"/>
    <dgm:cxn modelId="{68EEEC96-6A6D-4E60-8C15-6BDE80CA4773}" type="presParOf" srcId="{543BC1DA-4CDE-453F-8DAF-5439B420876D}" destId="{F6A4E240-4F4A-4322-81C5-B81E5D293105}" srcOrd="3" destOrd="0" presId="urn:microsoft.com/office/officeart/2005/8/layout/cycle2"/>
    <dgm:cxn modelId="{2C72B20C-1DA1-4461-A9DE-A67DE7882E82}" type="presParOf" srcId="{F6A4E240-4F4A-4322-81C5-B81E5D293105}" destId="{A3918DB1-95D9-43DC-B129-C98D9B76D810}" srcOrd="0" destOrd="0" presId="urn:microsoft.com/office/officeart/2005/8/layout/cycle2"/>
    <dgm:cxn modelId="{8F2FBFC3-C581-459C-A585-7C5D2279B606}" type="presParOf" srcId="{543BC1DA-4CDE-453F-8DAF-5439B420876D}" destId="{9F235E6A-8B90-4E97-ABCA-4A12A4862859}" srcOrd="4" destOrd="0" presId="urn:microsoft.com/office/officeart/2005/8/layout/cycle2"/>
    <dgm:cxn modelId="{E4CF95D2-8008-4025-8AFF-5C07B0B25A90}" type="presParOf" srcId="{543BC1DA-4CDE-453F-8DAF-5439B420876D}" destId="{875036E3-209F-4408-A010-2B19ECCE4B5C}" srcOrd="5" destOrd="0" presId="urn:microsoft.com/office/officeart/2005/8/layout/cycle2"/>
    <dgm:cxn modelId="{B417C996-F337-4B76-9AF4-9C9512A683F2}" type="presParOf" srcId="{875036E3-209F-4408-A010-2B19ECCE4B5C}" destId="{999A7218-30D6-4F33-BCB9-A34B83D8F239}" srcOrd="0" destOrd="0" presId="urn:microsoft.com/office/officeart/2005/8/layout/cycle2"/>
    <dgm:cxn modelId="{E54198F9-5D6B-4AF2-9C06-602E50E3CCF4}" type="presParOf" srcId="{543BC1DA-4CDE-453F-8DAF-5439B420876D}" destId="{855DC0F9-AC6C-4702-92A1-305BBEB8FFCE}" srcOrd="6" destOrd="0" presId="urn:microsoft.com/office/officeart/2005/8/layout/cycle2"/>
    <dgm:cxn modelId="{404659A2-473A-4211-A2BA-348EB3C8E3BB}" type="presParOf" srcId="{543BC1DA-4CDE-453F-8DAF-5439B420876D}" destId="{20FE3C3A-0CDD-4813-B078-133AC3954486}" srcOrd="7" destOrd="0" presId="urn:microsoft.com/office/officeart/2005/8/layout/cycle2"/>
    <dgm:cxn modelId="{08570080-AE28-4385-B2A0-4EB7A19B6346}" type="presParOf" srcId="{20FE3C3A-0CDD-4813-B078-133AC3954486}" destId="{508595D0-053E-4E89-8C09-30CA6457AAAC}" srcOrd="0" destOrd="0" presId="urn:microsoft.com/office/officeart/2005/8/layout/cycle2"/>
    <dgm:cxn modelId="{3D5A6EBA-78C3-4A25-98F7-F30B7B897C0B}" type="presParOf" srcId="{543BC1DA-4CDE-453F-8DAF-5439B420876D}" destId="{34269696-DD09-41E4-9C67-875B7A2DBD65}" srcOrd="8" destOrd="0" presId="urn:microsoft.com/office/officeart/2005/8/layout/cycle2"/>
    <dgm:cxn modelId="{DDDEF74E-13BF-46D5-AAB8-101C16E0D404}" type="presParOf" srcId="{543BC1DA-4CDE-453F-8DAF-5439B420876D}" destId="{A33C1CBC-509E-4EF8-8FEF-28E1AE02A660}" srcOrd="9" destOrd="0" presId="urn:microsoft.com/office/officeart/2005/8/layout/cycle2"/>
    <dgm:cxn modelId="{2F6B9C9C-DD92-49F2-9600-1F61D81A9334}" type="presParOf" srcId="{A33C1CBC-509E-4EF8-8FEF-28E1AE02A660}" destId="{AD3E8D7B-4E68-490D-B753-11D22884FDC5}" srcOrd="0" destOrd="0" presId="urn:microsoft.com/office/officeart/2005/8/layout/cycle2"/>
    <dgm:cxn modelId="{617ACC3B-2A82-44D5-988F-4E71D5FE79B5}" type="presParOf" srcId="{543BC1DA-4CDE-453F-8DAF-5439B420876D}" destId="{F871139D-6BEF-4E74-950F-00C586A5BD4D}" srcOrd="10" destOrd="0" presId="urn:microsoft.com/office/officeart/2005/8/layout/cycle2"/>
    <dgm:cxn modelId="{F30C00CC-B34D-4192-9D09-272727DEB727}" type="presParOf" srcId="{543BC1DA-4CDE-453F-8DAF-5439B420876D}" destId="{560683ED-A938-4A0E-9AA2-1EAB694844F6}" srcOrd="11" destOrd="0" presId="urn:microsoft.com/office/officeart/2005/8/layout/cycle2"/>
    <dgm:cxn modelId="{F79E7216-361B-4B69-AED2-8A0AC710994B}" type="presParOf" srcId="{560683ED-A938-4A0E-9AA2-1EAB694844F6}" destId="{24A58172-4C21-4F65-9DD9-52C22D1A2F0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5D6A3B-6FA3-484C-ADA8-4A34177A68E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634EE288-E2BF-4348-A421-4180880DE48F}">
      <dgm:prSet custT="1">
        <dgm:style>
          <a:lnRef idx="1">
            <a:schemeClr val="accent3"/>
          </a:lnRef>
          <a:fillRef idx="2">
            <a:schemeClr val="accent3"/>
          </a:fillRef>
          <a:effectRef idx="1">
            <a:schemeClr val="accent3"/>
          </a:effectRef>
          <a:fontRef idx="minor">
            <a:schemeClr val="dk1"/>
          </a:fontRef>
        </dgm:style>
      </dgm:prSet>
      <dgm:spPr/>
      <dgm:t>
        <a:bodyPr/>
        <a:lstStyle/>
        <a:p>
          <a:r>
            <a:rPr lang="en-US" sz="1800" dirty="0"/>
            <a:t>Knowledge-base</a:t>
          </a:r>
        </a:p>
      </dgm:t>
    </dgm:pt>
    <dgm:pt modelId="{1F627ED9-002C-43C7-B8F1-3889FE3D50B4}" type="parTrans" cxnId="{B58AD963-84E8-4EF6-9907-C0ADB726E910}">
      <dgm:prSet>
        <dgm:style>
          <a:lnRef idx="1">
            <a:schemeClr val="accent3"/>
          </a:lnRef>
          <a:fillRef idx="2">
            <a:schemeClr val="accent3"/>
          </a:fillRef>
          <a:effectRef idx="1">
            <a:schemeClr val="accent3"/>
          </a:effectRef>
          <a:fontRef idx="minor">
            <a:schemeClr val="dk1"/>
          </a:fontRef>
        </dgm:style>
      </dgm:prSet>
      <dgm:spPr>
        <a:ln w="15875">
          <a:solidFill>
            <a:srgbClr val="FFC000"/>
          </a:solidFill>
          <a:prstDash val="dash"/>
        </a:ln>
      </dgm:spPr>
      <dgm:t>
        <a:bodyPr/>
        <a:lstStyle/>
        <a:p>
          <a:endParaRPr lang="en-US"/>
        </a:p>
      </dgm:t>
    </dgm:pt>
    <dgm:pt modelId="{EA4C8768-A2F7-4A19-8A48-E1B3598F6218}" type="sibTrans" cxnId="{B58AD963-84E8-4EF6-9907-C0ADB726E910}">
      <dgm:prSet/>
      <dgm:spPr/>
      <dgm:t>
        <a:bodyPr/>
        <a:lstStyle/>
        <a:p>
          <a:endParaRPr lang="en-US"/>
        </a:p>
      </dgm:t>
    </dgm:pt>
    <dgm:pt modelId="{49A867FE-F419-4BD9-8FC2-173A51E814E0}">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Laboratory results</a:t>
          </a:r>
        </a:p>
      </dgm:t>
    </dgm:pt>
    <dgm:pt modelId="{BC9BE2C3-11C5-445B-9847-621B3E08DE9C}" type="parTrans" cxnId="{4E6BE9C7-B0F9-4734-BB81-24732CE98DE2}">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2E3B95D3-BF80-4F8A-AFA8-FD8EB07B4B39}" type="sibTrans" cxnId="{4E6BE9C7-B0F9-4734-BB81-24732CE98DE2}">
      <dgm:prSet/>
      <dgm:spPr/>
      <dgm:t>
        <a:bodyPr/>
        <a:lstStyle/>
        <a:p>
          <a:endParaRPr lang="en-US"/>
        </a:p>
      </dgm:t>
    </dgm:pt>
    <dgm:pt modelId="{F8DE6746-63C8-448A-A83A-7CD3B73363AD}">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Physical Assessment</a:t>
          </a:r>
        </a:p>
      </dgm:t>
    </dgm:pt>
    <dgm:pt modelId="{A7920C41-5443-45DD-84F0-F8C287C3CDCE}" type="parTrans" cxnId="{DC366F72-982E-4746-84CF-D8AF894B59E2}">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C6EE1A2E-429F-4A47-A60C-94E593521C9C}" type="sibTrans" cxnId="{DC366F72-982E-4746-84CF-D8AF894B59E2}">
      <dgm:prSet/>
      <dgm:spPr/>
      <dgm:t>
        <a:bodyPr/>
        <a:lstStyle/>
        <a:p>
          <a:endParaRPr lang="en-US"/>
        </a:p>
      </dgm:t>
    </dgm:pt>
    <dgm:pt modelId="{5FD184BE-1F89-48D8-AAE5-3A4ED0515534}">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Imaging results</a:t>
          </a:r>
        </a:p>
      </dgm:t>
    </dgm:pt>
    <dgm:pt modelId="{A3B85F1B-F961-4C32-98D2-89CBC6053C52}" type="parTrans" cxnId="{AC9AC41D-4D46-43DA-99CE-45FBEFA89DD5}">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A6CA0500-F5B5-41FF-BEC7-7FC79C75A80A}" type="sibTrans" cxnId="{AC9AC41D-4D46-43DA-99CE-45FBEFA89DD5}">
      <dgm:prSet/>
      <dgm:spPr/>
      <dgm:t>
        <a:bodyPr/>
        <a:lstStyle/>
        <a:p>
          <a:endParaRPr lang="en-US"/>
        </a:p>
      </dgm:t>
    </dgm:pt>
    <dgm:pt modelId="{A4ACAADC-663F-436C-95C4-48176087256C}">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Physiologic data</a:t>
          </a:r>
        </a:p>
      </dgm:t>
    </dgm:pt>
    <dgm:pt modelId="{5F889EEE-E700-44FD-ADCA-BC6C8BB65E4F}" type="parTrans" cxnId="{95CEFAD8-B642-4BF1-9B76-2F75166B8862}">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CBCA7E96-31E6-43DB-8BA9-E8A23F82464B}" type="sibTrans" cxnId="{95CEFAD8-B642-4BF1-9B76-2F75166B8862}">
      <dgm:prSet/>
      <dgm:spPr/>
      <dgm:t>
        <a:bodyPr/>
        <a:lstStyle/>
        <a:p>
          <a:endParaRPr lang="en-US"/>
        </a:p>
      </dgm:t>
    </dgm:pt>
    <dgm:pt modelId="{A0A0FEF3-B776-4DF8-88B4-E4A533DEA3C4}">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Clinical Text / Notes (NLP)</a:t>
          </a:r>
        </a:p>
      </dgm:t>
    </dgm:pt>
    <dgm:pt modelId="{71F519B9-AE22-4EDA-951E-6B482D76A41F}" type="parTrans" cxnId="{AC8590A7-84CF-4482-8205-89D4FD3C505F}">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EC8E6ECD-D68C-49E9-899E-642F04366CDE}" type="sibTrans" cxnId="{AC8590A7-84CF-4482-8205-89D4FD3C505F}">
      <dgm:prSet/>
      <dgm:spPr/>
      <dgm:t>
        <a:bodyPr/>
        <a:lstStyle/>
        <a:p>
          <a:endParaRPr lang="en-US"/>
        </a:p>
      </dgm:t>
    </dgm:pt>
    <dgm:pt modelId="{FE7A7762-A98F-43F0-8F10-9F06CDC7B419}">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Patient History</a:t>
          </a:r>
        </a:p>
      </dgm:t>
    </dgm:pt>
    <dgm:pt modelId="{0EC48754-BD3D-4173-8CDB-7E0D48D8DCF5}" type="parTrans" cxnId="{555B6BBC-E838-478A-9474-C6894B3A12B1}">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7545C674-F784-4B56-9F66-0F196B923467}" type="sibTrans" cxnId="{555B6BBC-E838-478A-9474-C6894B3A12B1}">
      <dgm:prSet/>
      <dgm:spPr/>
      <dgm:t>
        <a:bodyPr/>
        <a:lstStyle/>
        <a:p>
          <a:endParaRPr lang="en-US"/>
        </a:p>
      </dgm:t>
    </dgm:pt>
    <dgm:pt modelId="{408FB51A-3655-4473-A374-8668AC3F1ECC}">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HIE Data</a:t>
          </a:r>
        </a:p>
      </dgm:t>
    </dgm:pt>
    <dgm:pt modelId="{5E840F67-0DEC-4244-8DDB-A226A73A31A4}" type="parTrans" cxnId="{8286208B-F417-4AE1-8D4A-894FAA2E070B}">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0F725EA7-AD58-4C7B-8686-FBD378542C93}" type="sibTrans" cxnId="{8286208B-F417-4AE1-8D4A-894FAA2E070B}">
      <dgm:prSet/>
      <dgm:spPr/>
      <dgm:t>
        <a:bodyPr/>
        <a:lstStyle/>
        <a:p>
          <a:endParaRPr lang="en-US"/>
        </a:p>
      </dgm:t>
    </dgm:pt>
    <dgm:pt modelId="{F256302E-E0E6-4AC4-877D-AB534C677656}">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Medical Device Data</a:t>
          </a:r>
        </a:p>
      </dgm:t>
    </dgm:pt>
    <dgm:pt modelId="{D7A6DD59-8DB9-4764-92A7-08789B33CF44}" type="parTrans" cxnId="{F427E9EF-3507-4E63-A842-FDCDAC75D3D5}">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8C6FAEC7-09C1-4ED6-BA69-70E981B8151A}" type="sibTrans" cxnId="{F427E9EF-3507-4E63-A842-FDCDAC75D3D5}">
      <dgm:prSet/>
      <dgm:spPr/>
      <dgm:t>
        <a:bodyPr/>
        <a:lstStyle/>
        <a:p>
          <a:endParaRPr lang="en-US"/>
        </a:p>
      </dgm:t>
    </dgm:pt>
    <dgm:pt modelId="{50F52451-6D2A-40F4-A529-C6A6F7704E1D}">
      <dgm:prSet phldrT="[Text]" custT="1">
        <dgm:style>
          <a:lnRef idx="1">
            <a:schemeClr val="accent3"/>
          </a:lnRef>
          <a:fillRef idx="2">
            <a:schemeClr val="accent3"/>
          </a:fillRef>
          <a:effectRef idx="1">
            <a:schemeClr val="accent3"/>
          </a:effectRef>
          <a:fontRef idx="minor">
            <a:schemeClr val="dk1"/>
          </a:fontRef>
        </dgm:style>
      </dgm:prSet>
      <dgm:spPr/>
      <dgm:t>
        <a:bodyPr/>
        <a:lstStyle/>
        <a:p>
          <a:pPr>
            <a:buSzPts val="2400"/>
            <a:buFont typeface="Wingdings" panose="05000000000000000000" pitchFamily="2" charset="2"/>
            <a:buChar char="Ø"/>
          </a:pPr>
          <a:r>
            <a:rPr lang="en-US" sz="1000" dirty="0"/>
            <a:t>Genomics</a:t>
          </a:r>
        </a:p>
      </dgm:t>
    </dgm:pt>
    <dgm:pt modelId="{07E32FF1-3F54-4DF5-844C-57527309B827}" type="parTrans" cxnId="{17011DCD-051A-42AF-A642-71898CB1038E}">
      <dgm:prSet>
        <dgm:style>
          <a:lnRef idx="1">
            <a:schemeClr val="accent3"/>
          </a:lnRef>
          <a:fillRef idx="2">
            <a:schemeClr val="accent3"/>
          </a:fillRef>
          <a:effectRef idx="1">
            <a:schemeClr val="accent3"/>
          </a:effectRef>
          <a:fontRef idx="minor">
            <a:schemeClr val="dk1"/>
          </a:fontRef>
        </dgm:style>
      </dgm:prSet>
      <dgm:spPr/>
      <dgm:t>
        <a:bodyPr/>
        <a:lstStyle/>
        <a:p>
          <a:endParaRPr lang="en-US"/>
        </a:p>
      </dgm:t>
    </dgm:pt>
    <dgm:pt modelId="{954B1839-5894-4839-9569-7F2BFD6EDBDD}" type="sibTrans" cxnId="{17011DCD-051A-42AF-A642-71898CB1038E}">
      <dgm:prSet/>
      <dgm:spPr/>
      <dgm:t>
        <a:bodyPr/>
        <a:lstStyle/>
        <a:p>
          <a:endParaRPr lang="en-US"/>
        </a:p>
      </dgm:t>
    </dgm:pt>
    <dgm:pt modelId="{CF7211F2-1327-435C-BAF1-803EDDAA8824}" type="pres">
      <dgm:prSet presAssocID="{855D6A3B-6FA3-484C-ADA8-4A34177A68E1}" presName="composite" presStyleCnt="0">
        <dgm:presLayoutVars>
          <dgm:chMax val="5"/>
          <dgm:dir/>
          <dgm:animLvl val="ctr"/>
          <dgm:resizeHandles val="exact"/>
        </dgm:presLayoutVars>
      </dgm:prSet>
      <dgm:spPr/>
    </dgm:pt>
    <dgm:pt modelId="{F5121C9A-3244-43CA-BEA1-8AFBC1B04FC6}" type="pres">
      <dgm:prSet presAssocID="{855D6A3B-6FA3-484C-ADA8-4A34177A68E1}" presName="cycle" presStyleCnt="0"/>
      <dgm:spPr/>
    </dgm:pt>
    <dgm:pt modelId="{8BE14B19-04EC-4F7A-8107-4C9E78FAC5C1}" type="pres">
      <dgm:prSet presAssocID="{855D6A3B-6FA3-484C-ADA8-4A34177A68E1}" presName="centerShape" presStyleCnt="0"/>
      <dgm:spPr/>
    </dgm:pt>
    <dgm:pt modelId="{92EE4EBB-7DA5-4BC2-A004-B05375A207D7}" type="pres">
      <dgm:prSet presAssocID="{855D6A3B-6FA3-484C-ADA8-4A34177A68E1}" presName="connSite" presStyleLbl="node1" presStyleIdx="0" presStyleCnt="11"/>
      <dgm:spPr/>
    </dgm:pt>
    <dgm:pt modelId="{2B6CA8B7-C03A-4888-BED7-12437FF89613}" type="pres">
      <dgm:prSet presAssocID="{855D6A3B-6FA3-484C-ADA8-4A34177A68E1}" presName="visible" presStyleLbl="node1" presStyleIdx="0" presStyleCnt="11" custScaleX="116017" custScaleY="87303">
        <dgm:style>
          <a:lnRef idx="1">
            <a:schemeClr val="accent3"/>
          </a:lnRef>
          <a:fillRef idx="2">
            <a:schemeClr val="accent3"/>
          </a:fillRef>
          <a:effectRef idx="1">
            <a:schemeClr val="accent3"/>
          </a:effectRef>
          <a:fontRef idx="minor">
            <a:schemeClr val="dk1"/>
          </a:fontRef>
        </dgm:style>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t="-1000" b="-1000"/>
          </a:stretch>
        </a:blipFill>
      </dgm:spPr>
      <dgm:extLst>
        <a:ext uri="{E40237B7-FDA0-4F09-8148-C483321AD2D9}">
          <dgm14:cNvPr xmlns:dgm14="http://schemas.microsoft.com/office/drawing/2010/diagram" id="0" name="" descr="Head with gears"/>
        </a:ext>
      </dgm:extLst>
    </dgm:pt>
    <dgm:pt modelId="{FBC520AE-DE7A-44C1-981C-AE943631BE3C}" type="pres">
      <dgm:prSet presAssocID="{A7920C41-5443-45DD-84F0-F8C287C3CDCE}" presName="Name25" presStyleLbl="parChTrans1D1" presStyleIdx="0" presStyleCnt="10" custScaleX="2000000" custScaleY="261120"/>
      <dgm:spPr/>
    </dgm:pt>
    <dgm:pt modelId="{04D2D99F-FC15-4E8F-A302-9AD01D6F28D4}" type="pres">
      <dgm:prSet presAssocID="{F8DE6746-63C8-448A-A83A-7CD3B73363AD}" presName="node" presStyleCnt="0"/>
      <dgm:spPr/>
    </dgm:pt>
    <dgm:pt modelId="{9A5ABD47-78AD-4879-A3DB-221DF2FB3CE4}" type="pres">
      <dgm:prSet presAssocID="{F8DE6746-63C8-448A-A83A-7CD3B73363AD}" presName="parentNode" presStyleLbl="node1" presStyleIdx="1" presStyleCnt="11" custScaleX="265763" custScaleY="261133" custLinFactX="-100000" custLinFactY="88756" custLinFactNeighborX="-167404" custLinFactNeighborY="100000">
        <dgm:presLayoutVars>
          <dgm:chMax val="1"/>
          <dgm:bulletEnabled val="1"/>
        </dgm:presLayoutVars>
      </dgm:prSet>
      <dgm:spPr/>
    </dgm:pt>
    <dgm:pt modelId="{4BC71AED-F798-41EF-8EDF-2E65A88FD641}" type="pres">
      <dgm:prSet presAssocID="{F8DE6746-63C8-448A-A83A-7CD3B73363AD}" presName="childNode" presStyleLbl="revTx" presStyleIdx="0" presStyleCnt="0">
        <dgm:presLayoutVars>
          <dgm:bulletEnabled val="1"/>
        </dgm:presLayoutVars>
      </dgm:prSet>
      <dgm:spPr/>
    </dgm:pt>
    <dgm:pt modelId="{4912810E-1541-473E-8EE4-35F64F9DBBA2}" type="pres">
      <dgm:prSet presAssocID="{BC9BE2C3-11C5-445B-9847-621B3E08DE9C}" presName="Name25" presStyleLbl="parChTrans1D1" presStyleIdx="1" presStyleCnt="10" custScaleX="2000000" custScaleY="261120"/>
      <dgm:spPr/>
    </dgm:pt>
    <dgm:pt modelId="{6558E247-0B7D-4D6D-961C-218D6574157B}" type="pres">
      <dgm:prSet presAssocID="{49A867FE-F419-4BD9-8FC2-173A51E814E0}" presName="node" presStyleCnt="0"/>
      <dgm:spPr/>
    </dgm:pt>
    <dgm:pt modelId="{AC5A3D63-272D-4D12-97A8-A4C6CA9E675F}" type="pres">
      <dgm:prSet presAssocID="{49A867FE-F419-4BD9-8FC2-173A51E814E0}" presName="parentNode" presStyleLbl="node1" presStyleIdx="2" presStyleCnt="11" custScaleX="265763" custScaleY="261133" custLinFactY="76959" custLinFactNeighborX="7865" custLinFactNeighborY="100000">
        <dgm:presLayoutVars>
          <dgm:chMax val="1"/>
          <dgm:bulletEnabled val="1"/>
        </dgm:presLayoutVars>
      </dgm:prSet>
      <dgm:spPr/>
    </dgm:pt>
    <dgm:pt modelId="{6A2D2A30-7BF9-479B-A75F-0B134435A2D1}" type="pres">
      <dgm:prSet presAssocID="{49A867FE-F419-4BD9-8FC2-173A51E814E0}" presName="childNode" presStyleLbl="revTx" presStyleIdx="0" presStyleCnt="0">
        <dgm:presLayoutVars>
          <dgm:bulletEnabled val="1"/>
        </dgm:presLayoutVars>
      </dgm:prSet>
      <dgm:spPr/>
    </dgm:pt>
    <dgm:pt modelId="{A4F2ECB1-0B4B-47C9-8D51-F0FF75A9135F}" type="pres">
      <dgm:prSet presAssocID="{A3B85F1B-F961-4C32-98D2-89CBC6053C52}" presName="Name25" presStyleLbl="parChTrans1D1" presStyleIdx="2" presStyleCnt="10" custScaleX="2000000" custScaleY="261120"/>
      <dgm:spPr/>
    </dgm:pt>
    <dgm:pt modelId="{5D88AFD5-3E22-43B9-BFE4-AA35DC7077E7}" type="pres">
      <dgm:prSet presAssocID="{5FD184BE-1F89-48D8-AAE5-3A4ED0515534}" presName="node" presStyleCnt="0"/>
      <dgm:spPr/>
    </dgm:pt>
    <dgm:pt modelId="{FDFD114D-F36F-4991-A1B6-2BA99C14802B}" type="pres">
      <dgm:prSet presAssocID="{5FD184BE-1F89-48D8-AAE5-3A4ED0515534}" presName="parentNode" presStyleLbl="node1" presStyleIdx="3" presStyleCnt="11" custScaleX="265763" custScaleY="261133" custLinFactX="-500000" custLinFactNeighborX="-506697" custLinFactNeighborY="76682">
        <dgm:presLayoutVars>
          <dgm:chMax val="1"/>
          <dgm:bulletEnabled val="1"/>
        </dgm:presLayoutVars>
      </dgm:prSet>
      <dgm:spPr/>
    </dgm:pt>
    <dgm:pt modelId="{3AEE0F0F-EBDB-4D0D-A0DD-F21727152472}" type="pres">
      <dgm:prSet presAssocID="{5FD184BE-1F89-48D8-AAE5-3A4ED0515534}" presName="childNode" presStyleLbl="revTx" presStyleIdx="0" presStyleCnt="0">
        <dgm:presLayoutVars>
          <dgm:bulletEnabled val="1"/>
        </dgm:presLayoutVars>
      </dgm:prSet>
      <dgm:spPr/>
    </dgm:pt>
    <dgm:pt modelId="{612A8801-56A2-456B-83A3-D8F9305577F6}" type="pres">
      <dgm:prSet presAssocID="{5F889EEE-E700-44FD-ADCA-BC6C8BB65E4F}" presName="Name25" presStyleLbl="parChTrans1D1" presStyleIdx="3" presStyleCnt="10" custScaleX="2000000" custScaleY="261120"/>
      <dgm:spPr/>
    </dgm:pt>
    <dgm:pt modelId="{D60F6BA3-AE52-4FB5-835C-FC0616468FE3}" type="pres">
      <dgm:prSet presAssocID="{A4ACAADC-663F-436C-95C4-48176087256C}" presName="node" presStyleCnt="0"/>
      <dgm:spPr/>
    </dgm:pt>
    <dgm:pt modelId="{2F0529EF-1CA4-43DA-8028-DE7B0E4F0782}" type="pres">
      <dgm:prSet presAssocID="{A4ACAADC-663F-436C-95C4-48176087256C}" presName="parentNode" presStyleLbl="node1" presStyleIdx="4" presStyleCnt="11" custScaleX="265763" custScaleY="261134" custLinFactX="-538433" custLinFactY="100000" custLinFactNeighborX="-600000" custLinFactNeighborY="114316">
        <dgm:presLayoutVars>
          <dgm:chMax val="1"/>
          <dgm:bulletEnabled val="1"/>
        </dgm:presLayoutVars>
      </dgm:prSet>
      <dgm:spPr/>
    </dgm:pt>
    <dgm:pt modelId="{9AF0F793-C3B6-4D16-9C49-9939A64C8800}" type="pres">
      <dgm:prSet presAssocID="{A4ACAADC-663F-436C-95C4-48176087256C}" presName="childNode" presStyleLbl="revTx" presStyleIdx="0" presStyleCnt="0">
        <dgm:presLayoutVars>
          <dgm:bulletEnabled val="1"/>
        </dgm:presLayoutVars>
      </dgm:prSet>
      <dgm:spPr/>
    </dgm:pt>
    <dgm:pt modelId="{97DDA2F7-274C-4FEB-9A70-7D876C74059E}" type="pres">
      <dgm:prSet presAssocID="{71F519B9-AE22-4EDA-951E-6B482D76A41F}" presName="Name25" presStyleLbl="parChTrans1D1" presStyleIdx="4" presStyleCnt="10" custScaleX="2000000" custScaleY="261120"/>
      <dgm:spPr/>
    </dgm:pt>
    <dgm:pt modelId="{CBE2C789-F8EC-4B81-9DDC-F3A5340673D3}" type="pres">
      <dgm:prSet presAssocID="{A0A0FEF3-B776-4DF8-88B4-E4A533DEA3C4}" presName="node" presStyleCnt="0"/>
      <dgm:spPr/>
    </dgm:pt>
    <dgm:pt modelId="{05F552A7-6797-47AF-B17F-FD91E77BFACB}" type="pres">
      <dgm:prSet presAssocID="{A0A0FEF3-B776-4DF8-88B4-E4A533DEA3C4}" presName="parentNode" presStyleLbl="node1" presStyleIdx="5" presStyleCnt="11" custScaleX="265763" custScaleY="261134" custLinFactX="-67208" custLinFactY="110661" custLinFactNeighborX="-100000" custLinFactNeighborY="200000">
        <dgm:presLayoutVars>
          <dgm:chMax val="1"/>
          <dgm:bulletEnabled val="1"/>
        </dgm:presLayoutVars>
      </dgm:prSet>
      <dgm:spPr/>
    </dgm:pt>
    <dgm:pt modelId="{FF5E37A4-9BB3-4CAA-84F7-CE4DD0EA9FA6}" type="pres">
      <dgm:prSet presAssocID="{A0A0FEF3-B776-4DF8-88B4-E4A533DEA3C4}" presName="childNode" presStyleLbl="revTx" presStyleIdx="0" presStyleCnt="0">
        <dgm:presLayoutVars>
          <dgm:bulletEnabled val="1"/>
        </dgm:presLayoutVars>
      </dgm:prSet>
      <dgm:spPr/>
    </dgm:pt>
    <dgm:pt modelId="{9166B887-D570-493B-8A40-604A7E19F0C6}" type="pres">
      <dgm:prSet presAssocID="{0EC48754-BD3D-4173-8CDB-7E0D48D8DCF5}" presName="Name25" presStyleLbl="parChTrans1D1" presStyleIdx="5" presStyleCnt="10" custScaleX="2000000" custScaleY="261120"/>
      <dgm:spPr/>
    </dgm:pt>
    <dgm:pt modelId="{5F583A13-0119-45EF-8D4E-EB28E6246D3E}" type="pres">
      <dgm:prSet presAssocID="{FE7A7762-A98F-43F0-8F10-9F06CDC7B419}" presName="node" presStyleCnt="0"/>
      <dgm:spPr/>
    </dgm:pt>
    <dgm:pt modelId="{7BC4FECE-69FF-4C60-9738-722E7890802D}" type="pres">
      <dgm:prSet presAssocID="{FE7A7762-A98F-43F0-8F10-9F06CDC7B419}" presName="parentNode" presStyleLbl="node1" presStyleIdx="6" presStyleCnt="11" custScaleX="265763" custScaleY="261134" custLinFactX="-400000" custLinFactY="-244639" custLinFactNeighborX="-425807" custLinFactNeighborY="-300000">
        <dgm:presLayoutVars>
          <dgm:chMax val="1"/>
          <dgm:bulletEnabled val="1"/>
        </dgm:presLayoutVars>
      </dgm:prSet>
      <dgm:spPr/>
    </dgm:pt>
    <dgm:pt modelId="{3C7113E5-F0FF-4C14-9812-F890D2161D6D}" type="pres">
      <dgm:prSet presAssocID="{FE7A7762-A98F-43F0-8F10-9F06CDC7B419}" presName="childNode" presStyleLbl="revTx" presStyleIdx="0" presStyleCnt="0">
        <dgm:presLayoutVars>
          <dgm:bulletEnabled val="1"/>
        </dgm:presLayoutVars>
      </dgm:prSet>
      <dgm:spPr/>
    </dgm:pt>
    <dgm:pt modelId="{DC424E88-1406-4DAE-B99A-4C93BF9A45A1}" type="pres">
      <dgm:prSet presAssocID="{5E840F67-0DEC-4244-8DDB-A226A73A31A4}" presName="Name25" presStyleLbl="parChTrans1D1" presStyleIdx="6" presStyleCnt="10" custScaleX="2000000" custScaleY="261120"/>
      <dgm:spPr/>
    </dgm:pt>
    <dgm:pt modelId="{B2170438-2A57-4F07-82B7-C96E5765F349}" type="pres">
      <dgm:prSet presAssocID="{408FB51A-3655-4473-A374-8668AC3F1ECC}" presName="node" presStyleCnt="0"/>
      <dgm:spPr/>
    </dgm:pt>
    <dgm:pt modelId="{DACC79EB-D5FD-4E43-A5E3-4E941C6E8D62}" type="pres">
      <dgm:prSet presAssocID="{408FB51A-3655-4473-A374-8668AC3F1ECC}" presName="parentNode" presStyleLbl="node1" presStyleIdx="7" presStyleCnt="11" custScaleX="265763" custScaleY="261134" custLinFactX="-500000" custLinFactNeighborX="-532258" custLinFactNeighborY="80614">
        <dgm:presLayoutVars>
          <dgm:chMax val="1"/>
          <dgm:bulletEnabled val="1"/>
        </dgm:presLayoutVars>
      </dgm:prSet>
      <dgm:spPr/>
    </dgm:pt>
    <dgm:pt modelId="{8B3E58ED-6879-43E5-A25E-03527DBCF755}" type="pres">
      <dgm:prSet presAssocID="{408FB51A-3655-4473-A374-8668AC3F1ECC}" presName="childNode" presStyleLbl="revTx" presStyleIdx="0" presStyleCnt="0">
        <dgm:presLayoutVars>
          <dgm:bulletEnabled val="1"/>
        </dgm:presLayoutVars>
      </dgm:prSet>
      <dgm:spPr/>
    </dgm:pt>
    <dgm:pt modelId="{4D69CA44-4413-48D2-B019-418E91D5BF27}" type="pres">
      <dgm:prSet presAssocID="{D7A6DD59-8DB9-4764-92A7-08789B33CF44}" presName="Name25" presStyleLbl="parChTrans1D1" presStyleIdx="7" presStyleCnt="10" custScaleX="2000000" custScaleY="261120"/>
      <dgm:spPr/>
    </dgm:pt>
    <dgm:pt modelId="{0F3CED9E-B0EA-4B3D-8449-B2A8E928B8C1}" type="pres">
      <dgm:prSet presAssocID="{F256302E-E0E6-4AC4-877D-AB534C677656}" presName="node" presStyleCnt="0"/>
      <dgm:spPr/>
    </dgm:pt>
    <dgm:pt modelId="{A0D984FE-7538-44BC-B1FB-B23852E4CE45}" type="pres">
      <dgm:prSet presAssocID="{F256302E-E0E6-4AC4-877D-AB534C677656}" presName="parentNode" presStyleLbl="node1" presStyleIdx="8" presStyleCnt="11" custScaleX="265763" custScaleY="261134" custLinFactX="-142847" custLinFactY="8142" custLinFactNeighborX="-200000" custLinFactNeighborY="100000">
        <dgm:presLayoutVars>
          <dgm:chMax val="1"/>
          <dgm:bulletEnabled val="1"/>
        </dgm:presLayoutVars>
      </dgm:prSet>
      <dgm:spPr/>
    </dgm:pt>
    <dgm:pt modelId="{ADFF1EF8-9128-4B15-BD4E-B0EC6665E128}" type="pres">
      <dgm:prSet presAssocID="{F256302E-E0E6-4AC4-877D-AB534C677656}" presName="childNode" presStyleLbl="revTx" presStyleIdx="0" presStyleCnt="0">
        <dgm:presLayoutVars>
          <dgm:bulletEnabled val="1"/>
        </dgm:presLayoutVars>
      </dgm:prSet>
      <dgm:spPr/>
    </dgm:pt>
    <dgm:pt modelId="{35D4B698-FB66-4617-8D6F-670CAF6E68A2}" type="pres">
      <dgm:prSet presAssocID="{07E32FF1-3F54-4DF5-844C-57527309B827}" presName="Name25" presStyleLbl="parChTrans1D1" presStyleIdx="8" presStyleCnt="10" custScaleX="2000000" custScaleY="261120"/>
      <dgm:spPr/>
    </dgm:pt>
    <dgm:pt modelId="{B151AE29-5D0F-40B8-BB1B-9F4CC62ACBFC}" type="pres">
      <dgm:prSet presAssocID="{50F52451-6D2A-40F4-A529-C6A6F7704E1D}" presName="node" presStyleCnt="0"/>
      <dgm:spPr/>
    </dgm:pt>
    <dgm:pt modelId="{FDE2F572-4EDC-4B3D-9071-8715A796B3E3}" type="pres">
      <dgm:prSet presAssocID="{50F52451-6D2A-40F4-A529-C6A6F7704E1D}" presName="parentNode" presStyleLbl="node1" presStyleIdx="9" presStyleCnt="11" custScaleX="265763" custScaleY="261134" custLinFactX="-300000" custLinFactNeighborX="-333039" custLinFactNeighborY="-4024">
        <dgm:presLayoutVars>
          <dgm:chMax val="1"/>
          <dgm:bulletEnabled val="1"/>
        </dgm:presLayoutVars>
      </dgm:prSet>
      <dgm:spPr/>
    </dgm:pt>
    <dgm:pt modelId="{F9A47AB7-CFEA-4324-A40C-A9A533444214}" type="pres">
      <dgm:prSet presAssocID="{50F52451-6D2A-40F4-A529-C6A6F7704E1D}" presName="childNode" presStyleLbl="revTx" presStyleIdx="0" presStyleCnt="0">
        <dgm:presLayoutVars>
          <dgm:bulletEnabled val="1"/>
        </dgm:presLayoutVars>
      </dgm:prSet>
      <dgm:spPr/>
    </dgm:pt>
    <dgm:pt modelId="{49DCD2EE-7719-4828-B566-0C250FECF7D6}" type="pres">
      <dgm:prSet presAssocID="{1F627ED9-002C-43C7-B8F1-3889FE3D50B4}" presName="Name25" presStyleLbl="parChTrans1D1" presStyleIdx="9" presStyleCnt="10" custScaleX="2000000" custScaleY="261120"/>
      <dgm:spPr/>
    </dgm:pt>
    <dgm:pt modelId="{F214BEDD-95E5-494F-A0E2-79A37F5D6578}" type="pres">
      <dgm:prSet presAssocID="{634EE288-E2BF-4348-A421-4180880DE48F}" presName="node" presStyleCnt="0"/>
      <dgm:spPr/>
    </dgm:pt>
    <dgm:pt modelId="{604E8306-654B-41A8-9187-520CC5219912}" type="pres">
      <dgm:prSet presAssocID="{634EE288-E2BF-4348-A421-4180880DE48F}" presName="parentNode" presStyleLbl="node1" presStyleIdx="10" presStyleCnt="11" custScaleX="581790" custScaleY="590785" custLinFactX="278288" custLinFactY="-300000" custLinFactNeighborX="300000" custLinFactNeighborY="-326291">
        <dgm:presLayoutVars>
          <dgm:chMax val="1"/>
          <dgm:bulletEnabled val="1"/>
        </dgm:presLayoutVars>
      </dgm:prSet>
      <dgm:spPr/>
    </dgm:pt>
    <dgm:pt modelId="{E2CE62D9-3ADA-4D51-B700-13D8B6113E0A}" type="pres">
      <dgm:prSet presAssocID="{634EE288-E2BF-4348-A421-4180880DE48F}" presName="childNode" presStyleLbl="revTx" presStyleIdx="0" presStyleCnt="0">
        <dgm:presLayoutVars>
          <dgm:bulletEnabled val="1"/>
        </dgm:presLayoutVars>
      </dgm:prSet>
      <dgm:spPr/>
    </dgm:pt>
  </dgm:ptLst>
  <dgm:cxnLst>
    <dgm:cxn modelId="{AC9AC41D-4D46-43DA-99CE-45FBEFA89DD5}" srcId="{855D6A3B-6FA3-484C-ADA8-4A34177A68E1}" destId="{5FD184BE-1F89-48D8-AAE5-3A4ED0515534}" srcOrd="2" destOrd="0" parTransId="{A3B85F1B-F961-4C32-98D2-89CBC6053C52}" sibTransId="{A6CA0500-F5B5-41FF-BEC7-7FC79C75A80A}"/>
    <dgm:cxn modelId="{20DA8421-EF51-4FFF-8107-0F51A42F3F88}" type="presOf" srcId="{FE7A7762-A98F-43F0-8F10-9F06CDC7B419}" destId="{7BC4FECE-69FF-4C60-9738-722E7890802D}" srcOrd="0" destOrd="0" presId="urn:microsoft.com/office/officeart/2005/8/layout/radial2"/>
    <dgm:cxn modelId="{5AD0BE25-D448-4B7A-A450-5A41446E40B2}" type="presOf" srcId="{50F52451-6D2A-40F4-A529-C6A6F7704E1D}" destId="{FDE2F572-4EDC-4B3D-9071-8715A796B3E3}" srcOrd="0" destOrd="0" presId="urn:microsoft.com/office/officeart/2005/8/layout/radial2"/>
    <dgm:cxn modelId="{E2DB1B26-666E-46D8-9817-7C0FA0C71E46}" type="presOf" srcId="{1F627ED9-002C-43C7-B8F1-3889FE3D50B4}" destId="{49DCD2EE-7719-4828-B566-0C250FECF7D6}" srcOrd="0" destOrd="0" presId="urn:microsoft.com/office/officeart/2005/8/layout/radial2"/>
    <dgm:cxn modelId="{7A41FA5C-F3F1-4A77-BDD2-8AFB8E101AD2}" type="presOf" srcId="{634EE288-E2BF-4348-A421-4180880DE48F}" destId="{604E8306-654B-41A8-9187-520CC5219912}" srcOrd="0" destOrd="0" presId="urn:microsoft.com/office/officeart/2005/8/layout/radial2"/>
    <dgm:cxn modelId="{B58AD963-84E8-4EF6-9907-C0ADB726E910}" srcId="{855D6A3B-6FA3-484C-ADA8-4A34177A68E1}" destId="{634EE288-E2BF-4348-A421-4180880DE48F}" srcOrd="9" destOrd="0" parTransId="{1F627ED9-002C-43C7-B8F1-3889FE3D50B4}" sibTransId="{EA4C8768-A2F7-4A19-8A48-E1B3598F6218}"/>
    <dgm:cxn modelId="{0BAD554A-4098-47B6-887E-10A46663DB1C}" type="presOf" srcId="{07E32FF1-3F54-4DF5-844C-57527309B827}" destId="{35D4B698-FB66-4617-8D6F-670CAF6E68A2}" srcOrd="0" destOrd="0" presId="urn:microsoft.com/office/officeart/2005/8/layout/radial2"/>
    <dgm:cxn modelId="{DC366F72-982E-4746-84CF-D8AF894B59E2}" srcId="{855D6A3B-6FA3-484C-ADA8-4A34177A68E1}" destId="{F8DE6746-63C8-448A-A83A-7CD3B73363AD}" srcOrd="0" destOrd="0" parTransId="{A7920C41-5443-45DD-84F0-F8C287C3CDCE}" sibTransId="{C6EE1A2E-429F-4A47-A60C-94E593521C9C}"/>
    <dgm:cxn modelId="{5B905856-9E24-4E0B-BA54-653E65EAB46D}" type="presOf" srcId="{F256302E-E0E6-4AC4-877D-AB534C677656}" destId="{A0D984FE-7538-44BC-B1FB-B23852E4CE45}" srcOrd="0" destOrd="0" presId="urn:microsoft.com/office/officeart/2005/8/layout/radial2"/>
    <dgm:cxn modelId="{9BEE477D-658C-4FA7-8210-49E16B810CAF}" type="presOf" srcId="{BC9BE2C3-11C5-445B-9847-621B3E08DE9C}" destId="{4912810E-1541-473E-8EE4-35F64F9DBBA2}" srcOrd="0" destOrd="0" presId="urn:microsoft.com/office/officeart/2005/8/layout/radial2"/>
    <dgm:cxn modelId="{AFDEE07E-D619-4152-8E51-0108AEB55509}" type="presOf" srcId="{855D6A3B-6FA3-484C-ADA8-4A34177A68E1}" destId="{CF7211F2-1327-435C-BAF1-803EDDAA8824}" srcOrd="0" destOrd="0" presId="urn:microsoft.com/office/officeart/2005/8/layout/radial2"/>
    <dgm:cxn modelId="{CD574B81-4821-4070-822F-934B99B98C5C}" type="presOf" srcId="{5FD184BE-1F89-48D8-AAE5-3A4ED0515534}" destId="{FDFD114D-F36F-4991-A1B6-2BA99C14802B}" srcOrd="0" destOrd="0" presId="urn:microsoft.com/office/officeart/2005/8/layout/radial2"/>
    <dgm:cxn modelId="{8286208B-F417-4AE1-8D4A-894FAA2E070B}" srcId="{855D6A3B-6FA3-484C-ADA8-4A34177A68E1}" destId="{408FB51A-3655-4473-A374-8668AC3F1ECC}" srcOrd="6" destOrd="0" parTransId="{5E840F67-0DEC-4244-8DDB-A226A73A31A4}" sibTransId="{0F725EA7-AD58-4C7B-8686-FBD378542C93}"/>
    <dgm:cxn modelId="{41F30991-59F5-445E-AF2A-B1501126F4D7}" type="presOf" srcId="{5F889EEE-E700-44FD-ADCA-BC6C8BB65E4F}" destId="{612A8801-56A2-456B-83A3-D8F9305577F6}" srcOrd="0" destOrd="0" presId="urn:microsoft.com/office/officeart/2005/8/layout/radial2"/>
    <dgm:cxn modelId="{DA99AF99-E06C-483E-A18D-6418B386F466}" type="presOf" srcId="{0EC48754-BD3D-4173-8CDB-7E0D48D8DCF5}" destId="{9166B887-D570-493B-8A40-604A7E19F0C6}" srcOrd="0" destOrd="0" presId="urn:microsoft.com/office/officeart/2005/8/layout/radial2"/>
    <dgm:cxn modelId="{97FD4A9B-A183-4E47-81C2-C53C5083D148}" type="presOf" srcId="{5E840F67-0DEC-4244-8DDB-A226A73A31A4}" destId="{DC424E88-1406-4DAE-B99A-4C93BF9A45A1}" srcOrd="0" destOrd="0" presId="urn:microsoft.com/office/officeart/2005/8/layout/radial2"/>
    <dgm:cxn modelId="{AC68B7A1-FC3C-4A4A-8FB9-A6010B405C9A}" type="presOf" srcId="{A3B85F1B-F961-4C32-98D2-89CBC6053C52}" destId="{A4F2ECB1-0B4B-47C9-8D51-F0FF75A9135F}" srcOrd="0" destOrd="0" presId="urn:microsoft.com/office/officeart/2005/8/layout/radial2"/>
    <dgm:cxn modelId="{F3E2D2A1-324A-4441-9DD4-4F10529A0841}" type="presOf" srcId="{A7920C41-5443-45DD-84F0-F8C287C3CDCE}" destId="{FBC520AE-DE7A-44C1-981C-AE943631BE3C}" srcOrd="0" destOrd="0" presId="urn:microsoft.com/office/officeart/2005/8/layout/radial2"/>
    <dgm:cxn modelId="{BEC0BFA5-ECCF-46FC-9FF4-BCD593394433}" type="presOf" srcId="{A0A0FEF3-B776-4DF8-88B4-E4A533DEA3C4}" destId="{05F552A7-6797-47AF-B17F-FD91E77BFACB}" srcOrd="0" destOrd="0" presId="urn:microsoft.com/office/officeart/2005/8/layout/radial2"/>
    <dgm:cxn modelId="{AC8590A7-84CF-4482-8205-89D4FD3C505F}" srcId="{855D6A3B-6FA3-484C-ADA8-4A34177A68E1}" destId="{A0A0FEF3-B776-4DF8-88B4-E4A533DEA3C4}" srcOrd="4" destOrd="0" parTransId="{71F519B9-AE22-4EDA-951E-6B482D76A41F}" sibTransId="{EC8E6ECD-D68C-49E9-899E-642F04366CDE}"/>
    <dgm:cxn modelId="{B0F2AAA7-155D-4AFC-ABE8-8F35C7660879}" type="presOf" srcId="{F8DE6746-63C8-448A-A83A-7CD3B73363AD}" destId="{9A5ABD47-78AD-4879-A3DB-221DF2FB3CE4}" srcOrd="0" destOrd="0" presId="urn:microsoft.com/office/officeart/2005/8/layout/radial2"/>
    <dgm:cxn modelId="{555B6BBC-E838-478A-9474-C6894B3A12B1}" srcId="{855D6A3B-6FA3-484C-ADA8-4A34177A68E1}" destId="{FE7A7762-A98F-43F0-8F10-9F06CDC7B419}" srcOrd="5" destOrd="0" parTransId="{0EC48754-BD3D-4173-8CDB-7E0D48D8DCF5}" sibTransId="{7545C674-F784-4B56-9F66-0F196B923467}"/>
    <dgm:cxn modelId="{9FB1A8C3-BA1B-4FAB-A061-F841C734EFD8}" type="presOf" srcId="{408FB51A-3655-4473-A374-8668AC3F1ECC}" destId="{DACC79EB-D5FD-4E43-A5E3-4E941C6E8D62}" srcOrd="0" destOrd="0" presId="urn:microsoft.com/office/officeart/2005/8/layout/radial2"/>
    <dgm:cxn modelId="{494AC0C6-14A3-4BE6-95EE-2B60D9401C71}" type="presOf" srcId="{71F519B9-AE22-4EDA-951E-6B482D76A41F}" destId="{97DDA2F7-274C-4FEB-9A70-7D876C74059E}" srcOrd="0" destOrd="0" presId="urn:microsoft.com/office/officeart/2005/8/layout/radial2"/>
    <dgm:cxn modelId="{4E6BE9C7-B0F9-4734-BB81-24732CE98DE2}" srcId="{855D6A3B-6FA3-484C-ADA8-4A34177A68E1}" destId="{49A867FE-F419-4BD9-8FC2-173A51E814E0}" srcOrd="1" destOrd="0" parTransId="{BC9BE2C3-11C5-445B-9847-621B3E08DE9C}" sibTransId="{2E3B95D3-BF80-4F8A-AFA8-FD8EB07B4B39}"/>
    <dgm:cxn modelId="{17011DCD-051A-42AF-A642-71898CB1038E}" srcId="{855D6A3B-6FA3-484C-ADA8-4A34177A68E1}" destId="{50F52451-6D2A-40F4-A529-C6A6F7704E1D}" srcOrd="8" destOrd="0" parTransId="{07E32FF1-3F54-4DF5-844C-57527309B827}" sibTransId="{954B1839-5894-4839-9569-7F2BFD6EDBDD}"/>
    <dgm:cxn modelId="{95CEFAD8-B642-4BF1-9B76-2F75166B8862}" srcId="{855D6A3B-6FA3-484C-ADA8-4A34177A68E1}" destId="{A4ACAADC-663F-436C-95C4-48176087256C}" srcOrd="3" destOrd="0" parTransId="{5F889EEE-E700-44FD-ADCA-BC6C8BB65E4F}" sibTransId="{CBCA7E96-31E6-43DB-8BA9-E8A23F82464B}"/>
    <dgm:cxn modelId="{89D8A1E1-EBDB-40B4-8599-C038567B975C}" type="presOf" srcId="{D7A6DD59-8DB9-4764-92A7-08789B33CF44}" destId="{4D69CA44-4413-48D2-B019-418E91D5BF27}" srcOrd="0" destOrd="0" presId="urn:microsoft.com/office/officeart/2005/8/layout/radial2"/>
    <dgm:cxn modelId="{F3A383EF-EA03-4197-8352-093FEA28B8A9}" type="presOf" srcId="{A4ACAADC-663F-436C-95C4-48176087256C}" destId="{2F0529EF-1CA4-43DA-8028-DE7B0E4F0782}" srcOrd="0" destOrd="0" presId="urn:microsoft.com/office/officeart/2005/8/layout/radial2"/>
    <dgm:cxn modelId="{F427E9EF-3507-4E63-A842-FDCDAC75D3D5}" srcId="{855D6A3B-6FA3-484C-ADA8-4A34177A68E1}" destId="{F256302E-E0E6-4AC4-877D-AB534C677656}" srcOrd="7" destOrd="0" parTransId="{D7A6DD59-8DB9-4764-92A7-08789B33CF44}" sibTransId="{8C6FAEC7-09C1-4ED6-BA69-70E981B8151A}"/>
    <dgm:cxn modelId="{337886FA-FE74-4C11-886F-D673A02D06ED}" type="presOf" srcId="{49A867FE-F419-4BD9-8FC2-173A51E814E0}" destId="{AC5A3D63-272D-4D12-97A8-A4C6CA9E675F}" srcOrd="0" destOrd="0" presId="urn:microsoft.com/office/officeart/2005/8/layout/radial2"/>
    <dgm:cxn modelId="{D7E2DB20-82AA-47F7-A171-E10506C3208A}" type="presParOf" srcId="{CF7211F2-1327-435C-BAF1-803EDDAA8824}" destId="{F5121C9A-3244-43CA-BEA1-8AFBC1B04FC6}" srcOrd="0" destOrd="0" presId="urn:microsoft.com/office/officeart/2005/8/layout/radial2"/>
    <dgm:cxn modelId="{83FC68C7-D661-472B-964F-FB08BEB28E64}" type="presParOf" srcId="{F5121C9A-3244-43CA-BEA1-8AFBC1B04FC6}" destId="{8BE14B19-04EC-4F7A-8107-4C9E78FAC5C1}" srcOrd="0" destOrd="0" presId="urn:microsoft.com/office/officeart/2005/8/layout/radial2"/>
    <dgm:cxn modelId="{5F20D707-589C-4AE4-BA7A-77429AA953EC}" type="presParOf" srcId="{8BE14B19-04EC-4F7A-8107-4C9E78FAC5C1}" destId="{92EE4EBB-7DA5-4BC2-A004-B05375A207D7}" srcOrd="0" destOrd="0" presId="urn:microsoft.com/office/officeart/2005/8/layout/radial2"/>
    <dgm:cxn modelId="{41F6B7D5-228A-4600-B11B-65CFE3F2B2B6}" type="presParOf" srcId="{8BE14B19-04EC-4F7A-8107-4C9E78FAC5C1}" destId="{2B6CA8B7-C03A-4888-BED7-12437FF89613}" srcOrd="1" destOrd="0" presId="urn:microsoft.com/office/officeart/2005/8/layout/radial2"/>
    <dgm:cxn modelId="{2D4F3165-A27C-442B-8B79-DBEACB41FB1C}" type="presParOf" srcId="{F5121C9A-3244-43CA-BEA1-8AFBC1B04FC6}" destId="{FBC520AE-DE7A-44C1-981C-AE943631BE3C}" srcOrd="1" destOrd="0" presId="urn:microsoft.com/office/officeart/2005/8/layout/radial2"/>
    <dgm:cxn modelId="{57558B88-6A78-4C7E-AD0F-CC5093E827C6}" type="presParOf" srcId="{F5121C9A-3244-43CA-BEA1-8AFBC1B04FC6}" destId="{04D2D99F-FC15-4E8F-A302-9AD01D6F28D4}" srcOrd="2" destOrd="0" presId="urn:microsoft.com/office/officeart/2005/8/layout/radial2"/>
    <dgm:cxn modelId="{9CF65EAE-5A6B-4E11-B050-2B74DD40026F}" type="presParOf" srcId="{04D2D99F-FC15-4E8F-A302-9AD01D6F28D4}" destId="{9A5ABD47-78AD-4879-A3DB-221DF2FB3CE4}" srcOrd="0" destOrd="0" presId="urn:microsoft.com/office/officeart/2005/8/layout/radial2"/>
    <dgm:cxn modelId="{F7E20432-35FA-483B-8C45-32A99FBFDD61}" type="presParOf" srcId="{04D2D99F-FC15-4E8F-A302-9AD01D6F28D4}" destId="{4BC71AED-F798-41EF-8EDF-2E65A88FD641}" srcOrd="1" destOrd="0" presId="urn:microsoft.com/office/officeart/2005/8/layout/radial2"/>
    <dgm:cxn modelId="{91CD820F-7EF2-4D8B-A1EA-FFF8ACF50ACB}" type="presParOf" srcId="{F5121C9A-3244-43CA-BEA1-8AFBC1B04FC6}" destId="{4912810E-1541-473E-8EE4-35F64F9DBBA2}" srcOrd="3" destOrd="0" presId="urn:microsoft.com/office/officeart/2005/8/layout/radial2"/>
    <dgm:cxn modelId="{E5F0FFEF-6FF5-4450-A1B8-45E58E4E19A4}" type="presParOf" srcId="{F5121C9A-3244-43CA-BEA1-8AFBC1B04FC6}" destId="{6558E247-0B7D-4D6D-961C-218D6574157B}" srcOrd="4" destOrd="0" presId="urn:microsoft.com/office/officeart/2005/8/layout/radial2"/>
    <dgm:cxn modelId="{84661353-C5FD-4296-9ACC-9E03B2995BCE}" type="presParOf" srcId="{6558E247-0B7D-4D6D-961C-218D6574157B}" destId="{AC5A3D63-272D-4D12-97A8-A4C6CA9E675F}" srcOrd="0" destOrd="0" presId="urn:microsoft.com/office/officeart/2005/8/layout/radial2"/>
    <dgm:cxn modelId="{4012511A-6D9F-4888-8F4C-DDB930336C80}" type="presParOf" srcId="{6558E247-0B7D-4D6D-961C-218D6574157B}" destId="{6A2D2A30-7BF9-479B-A75F-0B134435A2D1}" srcOrd="1" destOrd="0" presId="urn:microsoft.com/office/officeart/2005/8/layout/radial2"/>
    <dgm:cxn modelId="{734CE816-C8A1-430B-9F9E-36B3716AE94C}" type="presParOf" srcId="{F5121C9A-3244-43CA-BEA1-8AFBC1B04FC6}" destId="{A4F2ECB1-0B4B-47C9-8D51-F0FF75A9135F}" srcOrd="5" destOrd="0" presId="urn:microsoft.com/office/officeart/2005/8/layout/radial2"/>
    <dgm:cxn modelId="{A9252482-3F52-444C-A030-D600D8E36974}" type="presParOf" srcId="{F5121C9A-3244-43CA-BEA1-8AFBC1B04FC6}" destId="{5D88AFD5-3E22-43B9-BFE4-AA35DC7077E7}" srcOrd="6" destOrd="0" presId="urn:microsoft.com/office/officeart/2005/8/layout/radial2"/>
    <dgm:cxn modelId="{BDAB75DE-AA55-4571-B285-DEB4A0F9EC4A}" type="presParOf" srcId="{5D88AFD5-3E22-43B9-BFE4-AA35DC7077E7}" destId="{FDFD114D-F36F-4991-A1B6-2BA99C14802B}" srcOrd="0" destOrd="0" presId="urn:microsoft.com/office/officeart/2005/8/layout/radial2"/>
    <dgm:cxn modelId="{79B8AD77-D326-4063-9C76-FCC47ACD86CD}" type="presParOf" srcId="{5D88AFD5-3E22-43B9-BFE4-AA35DC7077E7}" destId="{3AEE0F0F-EBDB-4D0D-A0DD-F21727152472}" srcOrd="1" destOrd="0" presId="urn:microsoft.com/office/officeart/2005/8/layout/radial2"/>
    <dgm:cxn modelId="{C92294F6-A92E-4A6D-A019-BC4E2E4017CE}" type="presParOf" srcId="{F5121C9A-3244-43CA-BEA1-8AFBC1B04FC6}" destId="{612A8801-56A2-456B-83A3-D8F9305577F6}" srcOrd="7" destOrd="0" presId="urn:microsoft.com/office/officeart/2005/8/layout/radial2"/>
    <dgm:cxn modelId="{A3323146-A7C5-4610-84B3-F70EF2F01448}" type="presParOf" srcId="{F5121C9A-3244-43CA-BEA1-8AFBC1B04FC6}" destId="{D60F6BA3-AE52-4FB5-835C-FC0616468FE3}" srcOrd="8" destOrd="0" presId="urn:microsoft.com/office/officeart/2005/8/layout/radial2"/>
    <dgm:cxn modelId="{C5E681DA-6AB6-481F-8782-6338272BA6A2}" type="presParOf" srcId="{D60F6BA3-AE52-4FB5-835C-FC0616468FE3}" destId="{2F0529EF-1CA4-43DA-8028-DE7B0E4F0782}" srcOrd="0" destOrd="0" presId="urn:microsoft.com/office/officeart/2005/8/layout/radial2"/>
    <dgm:cxn modelId="{6070C127-F49A-4CA3-9247-3F0033D0C988}" type="presParOf" srcId="{D60F6BA3-AE52-4FB5-835C-FC0616468FE3}" destId="{9AF0F793-C3B6-4D16-9C49-9939A64C8800}" srcOrd="1" destOrd="0" presId="urn:microsoft.com/office/officeart/2005/8/layout/radial2"/>
    <dgm:cxn modelId="{34E2FC5B-677A-4CBD-9CF8-1EA0CB57830E}" type="presParOf" srcId="{F5121C9A-3244-43CA-BEA1-8AFBC1B04FC6}" destId="{97DDA2F7-274C-4FEB-9A70-7D876C74059E}" srcOrd="9" destOrd="0" presId="urn:microsoft.com/office/officeart/2005/8/layout/radial2"/>
    <dgm:cxn modelId="{D72E1600-4D3C-4673-BCD7-ACAB207FD199}" type="presParOf" srcId="{F5121C9A-3244-43CA-BEA1-8AFBC1B04FC6}" destId="{CBE2C789-F8EC-4B81-9DDC-F3A5340673D3}" srcOrd="10" destOrd="0" presId="urn:microsoft.com/office/officeart/2005/8/layout/radial2"/>
    <dgm:cxn modelId="{A7A62CA4-9170-43B2-ADBE-49CD00CB2C26}" type="presParOf" srcId="{CBE2C789-F8EC-4B81-9DDC-F3A5340673D3}" destId="{05F552A7-6797-47AF-B17F-FD91E77BFACB}" srcOrd="0" destOrd="0" presId="urn:microsoft.com/office/officeart/2005/8/layout/radial2"/>
    <dgm:cxn modelId="{D2DC78E3-FFC8-4EC0-8802-88D1D316B096}" type="presParOf" srcId="{CBE2C789-F8EC-4B81-9DDC-F3A5340673D3}" destId="{FF5E37A4-9BB3-4CAA-84F7-CE4DD0EA9FA6}" srcOrd="1" destOrd="0" presId="urn:microsoft.com/office/officeart/2005/8/layout/radial2"/>
    <dgm:cxn modelId="{A87C07D5-05CD-40A5-8537-FC424A19AE2F}" type="presParOf" srcId="{F5121C9A-3244-43CA-BEA1-8AFBC1B04FC6}" destId="{9166B887-D570-493B-8A40-604A7E19F0C6}" srcOrd="11" destOrd="0" presId="urn:microsoft.com/office/officeart/2005/8/layout/radial2"/>
    <dgm:cxn modelId="{4C623B95-28C9-4BCD-A472-4EB30F9C1BD4}" type="presParOf" srcId="{F5121C9A-3244-43CA-BEA1-8AFBC1B04FC6}" destId="{5F583A13-0119-45EF-8D4E-EB28E6246D3E}" srcOrd="12" destOrd="0" presId="urn:microsoft.com/office/officeart/2005/8/layout/radial2"/>
    <dgm:cxn modelId="{ACEB75B8-BE5B-446F-AACE-9B7C8172FA52}" type="presParOf" srcId="{5F583A13-0119-45EF-8D4E-EB28E6246D3E}" destId="{7BC4FECE-69FF-4C60-9738-722E7890802D}" srcOrd="0" destOrd="0" presId="urn:microsoft.com/office/officeart/2005/8/layout/radial2"/>
    <dgm:cxn modelId="{9FB516D7-AFCE-46D1-82D5-E4BF92FD5C5A}" type="presParOf" srcId="{5F583A13-0119-45EF-8D4E-EB28E6246D3E}" destId="{3C7113E5-F0FF-4C14-9812-F890D2161D6D}" srcOrd="1" destOrd="0" presId="urn:microsoft.com/office/officeart/2005/8/layout/radial2"/>
    <dgm:cxn modelId="{7E694E24-5033-477A-AD2B-9306E2F0B023}" type="presParOf" srcId="{F5121C9A-3244-43CA-BEA1-8AFBC1B04FC6}" destId="{DC424E88-1406-4DAE-B99A-4C93BF9A45A1}" srcOrd="13" destOrd="0" presId="urn:microsoft.com/office/officeart/2005/8/layout/radial2"/>
    <dgm:cxn modelId="{3C3C74AE-98CD-47B1-8E28-B097E37F727B}" type="presParOf" srcId="{F5121C9A-3244-43CA-BEA1-8AFBC1B04FC6}" destId="{B2170438-2A57-4F07-82B7-C96E5765F349}" srcOrd="14" destOrd="0" presId="urn:microsoft.com/office/officeart/2005/8/layout/radial2"/>
    <dgm:cxn modelId="{88BF486A-EDE2-424D-B93F-C5F61C6F1F73}" type="presParOf" srcId="{B2170438-2A57-4F07-82B7-C96E5765F349}" destId="{DACC79EB-D5FD-4E43-A5E3-4E941C6E8D62}" srcOrd="0" destOrd="0" presId="urn:microsoft.com/office/officeart/2005/8/layout/radial2"/>
    <dgm:cxn modelId="{44BC739E-9177-483B-8F7E-F8DC83EBD479}" type="presParOf" srcId="{B2170438-2A57-4F07-82B7-C96E5765F349}" destId="{8B3E58ED-6879-43E5-A25E-03527DBCF755}" srcOrd="1" destOrd="0" presId="urn:microsoft.com/office/officeart/2005/8/layout/radial2"/>
    <dgm:cxn modelId="{7BED1B69-020E-42F7-A1AB-AE5A02D5EF92}" type="presParOf" srcId="{F5121C9A-3244-43CA-BEA1-8AFBC1B04FC6}" destId="{4D69CA44-4413-48D2-B019-418E91D5BF27}" srcOrd="15" destOrd="0" presId="urn:microsoft.com/office/officeart/2005/8/layout/radial2"/>
    <dgm:cxn modelId="{CEA25BD1-43EB-4986-BF9D-841015AF0BC4}" type="presParOf" srcId="{F5121C9A-3244-43CA-BEA1-8AFBC1B04FC6}" destId="{0F3CED9E-B0EA-4B3D-8449-B2A8E928B8C1}" srcOrd="16" destOrd="0" presId="urn:microsoft.com/office/officeart/2005/8/layout/radial2"/>
    <dgm:cxn modelId="{B4D6433E-194C-42D5-9164-C918FA3AD618}" type="presParOf" srcId="{0F3CED9E-B0EA-4B3D-8449-B2A8E928B8C1}" destId="{A0D984FE-7538-44BC-B1FB-B23852E4CE45}" srcOrd="0" destOrd="0" presId="urn:microsoft.com/office/officeart/2005/8/layout/radial2"/>
    <dgm:cxn modelId="{4071204E-929C-4903-A425-9E69AD59D615}" type="presParOf" srcId="{0F3CED9E-B0EA-4B3D-8449-B2A8E928B8C1}" destId="{ADFF1EF8-9128-4B15-BD4E-B0EC6665E128}" srcOrd="1" destOrd="0" presId="urn:microsoft.com/office/officeart/2005/8/layout/radial2"/>
    <dgm:cxn modelId="{A1089661-A523-4222-92E7-44015826FBAE}" type="presParOf" srcId="{F5121C9A-3244-43CA-BEA1-8AFBC1B04FC6}" destId="{35D4B698-FB66-4617-8D6F-670CAF6E68A2}" srcOrd="17" destOrd="0" presId="urn:microsoft.com/office/officeart/2005/8/layout/radial2"/>
    <dgm:cxn modelId="{78A181C3-D4B6-4C2E-B5FC-04B9A282AEB8}" type="presParOf" srcId="{F5121C9A-3244-43CA-BEA1-8AFBC1B04FC6}" destId="{B151AE29-5D0F-40B8-BB1B-9F4CC62ACBFC}" srcOrd="18" destOrd="0" presId="urn:microsoft.com/office/officeart/2005/8/layout/radial2"/>
    <dgm:cxn modelId="{79CF93F3-823A-4DEF-B4E1-73D919E10546}" type="presParOf" srcId="{B151AE29-5D0F-40B8-BB1B-9F4CC62ACBFC}" destId="{FDE2F572-4EDC-4B3D-9071-8715A796B3E3}" srcOrd="0" destOrd="0" presId="urn:microsoft.com/office/officeart/2005/8/layout/radial2"/>
    <dgm:cxn modelId="{F831B11E-9697-4155-9937-57533FA198C6}" type="presParOf" srcId="{B151AE29-5D0F-40B8-BB1B-9F4CC62ACBFC}" destId="{F9A47AB7-CFEA-4324-A40C-A9A533444214}" srcOrd="1" destOrd="0" presId="urn:microsoft.com/office/officeart/2005/8/layout/radial2"/>
    <dgm:cxn modelId="{792AE631-1B67-4283-80D7-7DD6796AAEC0}" type="presParOf" srcId="{F5121C9A-3244-43CA-BEA1-8AFBC1B04FC6}" destId="{49DCD2EE-7719-4828-B566-0C250FECF7D6}" srcOrd="19" destOrd="0" presId="urn:microsoft.com/office/officeart/2005/8/layout/radial2"/>
    <dgm:cxn modelId="{84343896-0C02-489D-84DC-5958B8741E44}" type="presParOf" srcId="{F5121C9A-3244-43CA-BEA1-8AFBC1B04FC6}" destId="{F214BEDD-95E5-494F-A0E2-79A37F5D6578}" srcOrd="20" destOrd="0" presId="urn:microsoft.com/office/officeart/2005/8/layout/radial2"/>
    <dgm:cxn modelId="{B104331B-81BD-4B2A-AFE2-7F8C6CE41873}" type="presParOf" srcId="{F214BEDD-95E5-494F-A0E2-79A37F5D6578}" destId="{604E8306-654B-41A8-9187-520CC5219912}" srcOrd="0" destOrd="0" presId="urn:microsoft.com/office/officeart/2005/8/layout/radial2"/>
    <dgm:cxn modelId="{0723DF5D-5BF4-4C34-AF59-326AF9D962EC}" type="presParOf" srcId="{F214BEDD-95E5-494F-A0E2-79A37F5D6578}" destId="{E2CE62D9-3ADA-4D51-B700-13D8B6113E0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10CE03-2EC6-4473-A544-D917ABAC42C4}">
      <dsp:nvSpPr>
        <dsp:cNvPr id="0" name=""/>
        <dsp:cNvSpPr/>
      </dsp:nvSpPr>
      <dsp:spPr>
        <a:xfrm>
          <a:off x="883453" y="1733"/>
          <a:ext cx="3533812" cy="760680"/>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66" tIns="193213" rIns="68566" bIns="193213" numCol="1" spcCol="1270" anchor="ctr" anchorCtr="0">
          <a:noAutofit/>
        </a:bodyPr>
        <a:lstStyle/>
        <a:p>
          <a:pPr marL="0" lvl="0" indent="0" algn="l" defTabSz="533400">
            <a:lnSpc>
              <a:spcPct val="90000"/>
            </a:lnSpc>
            <a:spcBef>
              <a:spcPct val="0"/>
            </a:spcBef>
            <a:spcAft>
              <a:spcPct val="35000"/>
            </a:spcAft>
            <a:buNone/>
          </a:pPr>
          <a:r>
            <a:rPr lang="en-US" sz="1200" kern="1200" dirty="0"/>
            <a:t>the goals and purpose of predictive model validation</a:t>
          </a:r>
        </a:p>
      </dsp:txBody>
      <dsp:txXfrm>
        <a:off x="883453" y="1733"/>
        <a:ext cx="3533812" cy="760680"/>
      </dsp:txXfrm>
    </dsp:sp>
    <dsp:sp modelId="{7D06DCDF-D842-4E81-A921-575800C53514}">
      <dsp:nvSpPr>
        <dsp:cNvPr id="0" name=""/>
        <dsp:cNvSpPr/>
      </dsp:nvSpPr>
      <dsp:spPr>
        <a:xfrm>
          <a:off x="0" y="1733"/>
          <a:ext cx="883453" cy="760680"/>
        </a:xfrm>
        <a:prstGeom prst="rect">
          <a:avLst/>
        </a:prstGeom>
        <a:solidFill>
          <a:schemeClr val="lt1">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749" tIns="75138" rIns="46749" bIns="75138" numCol="1" spcCol="1270" anchor="ctr" anchorCtr="0">
          <a:noAutofit/>
        </a:bodyPr>
        <a:lstStyle/>
        <a:p>
          <a:pPr marL="0" lvl="0" indent="0" algn="ctr" defTabSz="666750">
            <a:lnSpc>
              <a:spcPct val="90000"/>
            </a:lnSpc>
            <a:spcBef>
              <a:spcPct val="0"/>
            </a:spcBef>
            <a:spcAft>
              <a:spcPct val="35000"/>
            </a:spcAft>
            <a:buNone/>
          </a:pPr>
          <a:r>
            <a:rPr lang="en-US" sz="1500" kern="1200" dirty="0"/>
            <a:t>Describe</a:t>
          </a:r>
        </a:p>
      </dsp:txBody>
      <dsp:txXfrm>
        <a:off x="0" y="1733"/>
        <a:ext cx="883453" cy="760680"/>
      </dsp:txXfrm>
    </dsp:sp>
    <dsp:sp modelId="{83D98F95-2F00-481F-950F-61E0887B637F}">
      <dsp:nvSpPr>
        <dsp:cNvPr id="0" name=""/>
        <dsp:cNvSpPr/>
      </dsp:nvSpPr>
      <dsp:spPr>
        <a:xfrm>
          <a:off x="883453" y="808054"/>
          <a:ext cx="3533812" cy="760680"/>
        </a:xfrm>
        <a:prstGeom prst="rect">
          <a:avLst/>
        </a:prstGeom>
        <a:solidFill>
          <a:schemeClr val="accent5">
            <a:hueOff val="2183923"/>
            <a:satOff val="-11410"/>
            <a:lumOff val="2696"/>
            <a:alphaOff val="0"/>
          </a:schemeClr>
        </a:solidFill>
        <a:ln w="15875" cap="flat" cmpd="sng" algn="ctr">
          <a:solidFill>
            <a:schemeClr val="accent5">
              <a:hueOff val="2183923"/>
              <a:satOff val="-11410"/>
              <a:lumOff val="26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66" tIns="193213" rIns="68566" bIns="193213" numCol="1" spcCol="1270" anchor="ctr" anchorCtr="0">
          <a:noAutofit/>
        </a:bodyPr>
        <a:lstStyle/>
        <a:p>
          <a:pPr marL="0" lvl="0" indent="0" algn="l" defTabSz="533400">
            <a:lnSpc>
              <a:spcPct val="90000"/>
            </a:lnSpc>
            <a:spcBef>
              <a:spcPct val="0"/>
            </a:spcBef>
            <a:spcAft>
              <a:spcPct val="35000"/>
            </a:spcAft>
            <a:buNone/>
          </a:pPr>
          <a:r>
            <a:rPr lang="en-US" sz="1200" kern="1200" dirty="0"/>
            <a:t>the criteria of a successful predictive model</a:t>
          </a:r>
        </a:p>
      </dsp:txBody>
      <dsp:txXfrm>
        <a:off x="883453" y="808054"/>
        <a:ext cx="3533812" cy="760680"/>
      </dsp:txXfrm>
    </dsp:sp>
    <dsp:sp modelId="{B42C56AE-A42F-42E7-BECF-8895BBC7609B}">
      <dsp:nvSpPr>
        <dsp:cNvPr id="0" name=""/>
        <dsp:cNvSpPr/>
      </dsp:nvSpPr>
      <dsp:spPr>
        <a:xfrm>
          <a:off x="0" y="808054"/>
          <a:ext cx="883453" cy="760680"/>
        </a:xfrm>
        <a:prstGeom prst="rect">
          <a:avLst/>
        </a:prstGeom>
        <a:solidFill>
          <a:schemeClr val="lt1">
            <a:hueOff val="0"/>
            <a:satOff val="0"/>
            <a:lumOff val="0"/>
            <a:alphaOff val="0"/>
          </a:schemeClr>
        </a:solidFill>
        <a:ln w="15875" cap="flat" cmpd="sng" algn="ctr">
          <a:solidFill>
            <a:schemeClr val="accent5">
              <a:hueOff val="2183923"/>
              <a:satOff val="-11410"/>
              <a:lumOff val="26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749" tIns="75138" rIns="46749" bIns="75138" numCol="1" spcCol="1270" anchor="ctr" anchorCtr="0">
          <a:noAutofit/>
        </a:bodyPr>
        <a:lstStyle/>
        <a:p>
          <a:pPr marL="0" lvl="0" indent="0" algn="ctr" defTabSz="666750">
            <a:lnSpc>
              <a:spcPct val="90000"/>
            </a:lnSpc>
            <a:spcBef>
              <a:spcPct val="0"/>
            </a:spcBef>
            <a:spcAft>
              <a:spcPct val="35000"/>
            </a:spcAft>
            <a:buNone/>
          </a:pPr>
          <a:r>
            <a:rPr lang="en-US" sz="1500" kern="1200" dirty="0"/>
            <a:t>Explain</a:t>
          </a:r>
        </a:p>
      </dsp:txBody>
      <dsp:txXfrm>
        <a:off x="0" y="808054"/>
        <a:ext cx="883453" cy="760680"/>
      </dsp:txXfrm>
    </dsp:sp>
    <dsp:sp modelId="{11C65737-61A6-44CF-A90D-FB1735626223}">
      <dsp:nvSpPr>
        <dsp:cNvPr id="0" name=""/>
        <dsp:cNvSpPr/>
      </dsp:nvSpPr>
      <dsp:spPr>
        <a:xfrm>
          <a:off x="883453" y="1614375"/>
          <a:ext cx="3533812" cy="760680"/>
        </a:xfrm>
        <a:prstGeom prst="rect">
          <a:avLst/>
        </a:prstGeom>
        <a:solidFill>
          <a:schemeClr val="accent5">
            <a:hueOff val="4367846"/>
            <a:satOff val="-22820"/>
            <a:lumOff val="5392"/>
            <a:alphaOff val="0"/>
          </a:schemeClr>
        </a:solidFill>
        <a:ln w="15875" cap="flat" cmpd="sng" algn="ctr">
          <a:solidFill>
            <a:schemeClr val="accent5">
              <a:hueOff val="4367846"/>
              <a:satOff val="-22820"/>
              <a:lumOff val="539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66" tIns="193213" rIns="68566" bIns="193213" numCol="1" spcCol="1270" anchor="ctr" anchorCtr="0">
          <a:noAutofit/>
        </a:bodyPr>
        <a:lstStyle/>
        <a:p>
          <a:pPr marL="0" lvl="0" indent="0" algn="l" defTabSz="533400">
            <a:lnSpc>
              <a:spcPct val="90000"/>
            </a:lnSpc>
            <a:spcBef>
              <a:spcPct val="0"/>
            </a:spcBef>
            <a:spcAft>
              <a:spcPct val="35000"/>
            </a:spcAft>
            <a:buNone/>
          </a:pPr>
          <a:r>
            <a:rPr lang="en-US" sz="1200" kern="1200" dirty="0"/>
            <a:t>the resampling methods, overlearning, K-fold cross-validation and boot strap</a:t>
          </a:r>
        </a:p>
      </dsp:txBody>
      <dsp:txXfrm>
        <a:off x="883453" y="1614375"/>
        <a:ext cx="3533812" cy="760680"/>
      </dsp:txXfrm>
    </dsp:sp>
    <dsp:sp modelId="{4843DC30-4651-47D3-81AC-901AAF63BEC8}">
      <dsp:nvSpPr>
        <dsp:cNvPr id="0" name=""/>
        <dsp:cNvSpPr/>
      </dsp:nvSpPr>
      <dsp:spPr>
        <a:xfrm>
          <a:off x="0" y="1614375"/>
          <a:ext cx="883453" cy="760680"/>
        </a:xfrm>
        <a:prstGeom prst="rect">
          <a:avLst/>
        </a:prstGeom>
        <a:solidFill>
          <a:schemeClr val="lt1">
            <a:hueOff val="0"/>
            <a:satOff val="0"/>
            <a:lumOff val="0"/>
            <a:alphaOff val="0"/>
          </a:schemeClr>
        </a:solidFill>
        <a:ln w="15875" cap="flat" cmpd="sng" algn="ctr">
          <a:solidFill>
            <a:schemeClr val="accent5">
              <a:hueOff val="4367846"/>
              <a:satOff val="-22820"/>
              <a:lumOff val="5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749" tIns="75138" rIns="46749" bIns="75138" numCol="1" spcCol="1270" anchor="ctr" anchorCtr="0">
          <a:noAutofit/>
        </a:bodyPr>
        <a:lstStyle/>
        <a:p>
          <a:pPr marL="0" lvl="0" indent="0" algn="ctr" defTabSz="666750">
            <a:lnSpc>
              <a:spcPct val="90000"/>
            </a:lnSpc>
            <a:spcBef>
              <a:spcPct val="0"/>
            </a:spcBef>
            <a:spcAft>
              <a:spcPct val="35000"/>
            </a:spcAft>
            <a:buNone/>
          </a:pPr>
          <a:r>
            <a:rPr lang="en-US" sz="1500" kern="1200" dirty="0"/>
            <a:t>Review</a:t>
          </a:r>
        </a:p>
      </dsp:txBody>
      <dsp:txXfrm>
        <a:off x="0" y="1614375"/>
        <a:ext cx="883453" cy="760680"/>
      </dsp:txXfrm>
    </dsp:sp>
    <dsp:sp modelId="{68903232-E262-4135-B954-3673BF522EDE}">
      <dsp:nvSpPr>
        <dsp:cNvPr id="0" name=""/>
        <dsp:cNvSpPr/>
      </dsp:nvSpPr>
      <dsp:spPr>
        <a:xfrm>
          <a:off x="883453" y="2420696"/>
          <a:ext cx="3533812" cy="760680"/>
        </a:xfrm>
        <a:prstGeom prst="rect">
          <a:avLst/>
        </a:prstGeom>
        <a:solidFill>
          <a:schemeClr val="accent5">
            <a:hueOff val="6551770"/>
            <a:satOff val="-34229"/>
            <a:lumOff val="8088"/>
            <a:alphaOff val="0"/>
          </a:schemeClr>
        </a:solidFill>
        <a:ln w="15875" cap="flat" cmpd="sng" algn="ctr">
          <a:solidFill>
            <a:schemeClr val="accent5">
              <a:hueOff val="6551770"/>
              <a:satOff val="-34229"/>
              <a:lumOff val="80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66" tIns="193213" rIns="68566" bIns="193213" numCol="1" spcCol="1270" anchor="ctr" anchorCtr="0">
          <a:noAutofit/>
        </a:bodyPr>
        <a:lstStyle/>
        <a:p>
          <a:pPr marL="0" lvl="0" indent="0" algn="l" defTabSz="533400">
            <a:lnSpc>
              <a:spcPct val="90000"/>
            </a:lnSpc>
            <a:spcBef>
              <a:spcPct val="0"/>
            </a:spcBef>
            <a:spcAft>
              <a:spcPct val="35000"/>
            </a:spcAft>
            <a:buNone/>
          </a:pPr>
          <a:r>
            <a:rPr lang="en-US" sz="1200" kern="1200" dirty="0"/>
            <a:t>the application of predictive model application using clinical decision support</a:t>
          </a:r>
        </a:p>
      </dsp:txBody>
      <dsp:txXfrm>
        <a:off x="883453" y="2420696"/>
        <a:ext cx="3533812" cy="760680"/>
      </dsp:txXfrm>
    </dsp:sp>
    <dsp:sp modelId="{6F795A3E-360F-48FF-B969-3F369341347D}">
      <dsp:nvSpPr>
        <dsp:cNvPr id="0" name=""/>
        <dsp:cNvSpPr/>
      </dsp:nvSpPr>
      <dsp:spPr>
        <a:xfrm>
          <a:off x="0" y="2420696"/>
          <a:ext cx="883453" cy="760680"/>
        </a:xfrm>
        <a:prstGeom prst="rect">
          <a:avLst/>
        </a:prstGeom>
        <a:solidFill>
          <a:schemeClr val="lt1">
            <a:hueOff val="0"/>
            <a:satOff val="0"/>
            <a:lumOff val="0"/>
            <a:alphaOff val="0"/>
          </a:schemeClr>
        </a:solidFill>
        <a:ln w="15875" cap="flat" cmpd="sng" algn="ctr">
          <a:solidFill>
            <a:schemeClr val="accent5">
              <a:hueOff val="6551770"/>
              <a:satOff val="-34229"/>
              <a:lumOff val="80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749" tIns="75138" rIns="46749" bIns="75138" numCol="1" spcCol="1270" anchor="ctr" anchorCtr="0">
          <a:noAutofit/>
        </a:bodyPr>
        <a:lstStyle/>
        <a:p>
          <a:pPr marL="0" lvl="0" indent="0" algn="ctr" defTabSz="666750">
            <a:lnSpc>
              <a:spcPct val="90000"/>
            </a:lnSpc>
            <a:spcBef>
              <a:spcPct val="0"/>
            </a:spcBef>
            <a:spcAft>
              <a:spcPct val="35000"/>
            </a:spcAft>
            <a:buNone/>
          </a:pPr>
          <a:r>
            <a:rPr lang="en-US" sz="1500" kern="1200" dirty="0"/>
            <a:t>Demonstrate</a:t>
          </a:r>
        </a:p>
      </dsp:txBody>
      <dsp:txXfrm>
        <a:off x="0" y="2420696"/>
        <a:ext cx="883453" cy="760680"/>
      </dsp:txXfrm>
    </dsp:sp>
    <dsp:sp modelId="{50A852E7-456C-412D-8694-3436FC7D8FE7}">
      <dsp:nvSpPr>
        <dsp:cNvPr id="0" name=""/>
        <dsp:cNvSpPr/>
      </dsp:nvSpPr>
      <dsp:spPr>
        <a:xfrm>
          <a:off x="883453" y="3227017"/>
          <a:ext cx="3533812" cy="760680"/>
        </a:xfrm>
        <a:prstGeom prst="rect">
          <a:avLst/>
        </a:prstGeom>
        <a:solidFill>
          <a:schemeClr val="accent5">
            <a:hueOff val="8735693"/>
            <a:satOff val="-45639"/>
            <a:lumOff val="10784"/>
            <a:alphaOff val="0"/>
          </a:schemeClr>
        </a:solidFill>
        <a:ln w="15875" cap="flat" cmpd="sng" algn="ctr">
          <a:solidFill>
            <a:schemeClr val="accent5">
              <a:hueOff val="8735693"/>
              <a:satOff val="-45639"/>
              <a:lumOff val="10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66" tIns="193213" rIns="68566" bIns="193213" numCol="1" spcCol="1270" anchor="ctr" anchorCtr="0">
          <a:noAutofit/>
        </a:bodyPr>
        <a:lstStyle/>
        <a:p>
          <a:pPr marL="0" lvl="0" indent="0" algn="l" defTabSz="533400">
            <a:lnSpc>
              <a:spcPct val="90000"/>
            </a:lnSpc>
            <a:spcBef>
              <a:spcPct val="0"/>
            </a:spcBef>
            <a:spcAft>
              <a:spcPct val="35000"/>
            </a:spcAft>
            <a:buNone/>
          </a:pPr>
          <a:r>
            <a:rPr lang="en-US" sz="1200" kern="1200" dirty="0"/>
            <a:t>the organizational implications for implementing predictive analytics.</a:t>
          </a:r>
        </a:p>
      </dsp:txBody>
      <dsp:txXfrm>
        <a:off x="883453" y="3227017"/>
        <a:ext cx="3533812" cy="760680"/>
      </dsp:txXfrm>
    </dsp:sp>
    <dsp:sp modelId="{A4FA606B-2D36-4642-BF58-AA7FF23FAD1D}">
      <dsp:nvSpPr>
        <dsp:cNvPr id="0" name=""/>
        <dsp:cNvSpPr/>
      </dsp:nvSpPr>
      <dsp:spPr>
        <a:xfrm>
          <a:off x="0" y="3227017"/>
          <a:ext cx="883453" cy="760680"/>
        </a:xfrm>
        <a:prstGeom prst="rect">
          <a:avLst/>
        </a:prstGeom>
        <a:solidFill>
          <a:schemeClr val="lt1">
            <a:hueOff val="0"/>
            <a:satOff val="0"/>
            <a:lumOff val="0"/>
            <a:alphaOff val="0"/>
          </a:schemeClr>
        </a:solidFill>
        <a:ln w="15875" cap="flat" cmpd="sng" algn="ctr">
          <a:solidFill>
            <a:schemeClr val="accent5">
              <a:hueOff val="8735693"/>
              <a:satOff val="-45639"/>
              <a:lumOff val="10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6749" tIns="75138" rIns="46749" bIns="75138" numCol="1" spcCol="1270" anchor="ctr" anchorCtr="0">
          <a:noAutofit/>
        </a:bodyPr>
        <a:lstStyle/>
        <a:p>
          <a:pPr marL="0" lvl="0" indent="0" algn="ctr" defTabSz="666750">
            <a:lnSpc>
              <a:spcPct val="90000"/>
            </a:lnSpc>
            <a:spcBef>
              <a:spcPct val="0"/>
            </a:spcBef>
            <a:spcAft>
              <a:spcPct val="35000"/>
            </a:spcAft>
            <a:buNone/>
          </a:pPr>
          <a:r>
            <a:rPr lang="en-US" sz="1500" kern="1200" dirty="0"/>
            <a:t>Describe</a:t>
          </a:r>
        </a:p>
      </dsp:txBody>
      <dsp:txXfrm>
        <a:off x="0" y="3227017"/>
        <a:ext cx="883453" cy="760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9CB33-F9E4-451F-BA80-C59A1E769704}">
      <dsp:nvSpPr>
        <dsp:cNvPr id="0" name=""/>
        <dsp:cNvSpPr/>
      </dsp:nvSpPr>
      <dsp:spPr>
        <a:xfrm>
          <a:off x="0" y="14400"/>
          <a:ext cx="4417265" cy="127413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determine accuracy and generalizability of the model</a:t>
          </a:r>
        </a:p>
      </dsp:txBody>
      <dsp:txXfrm>
        <a:off x="62198" y="76598"/>
        <a:ext cx="4292869" cy="1149734"/>
      </dsp:txXfrm>
    </dsp:sp>
    <dsp:sp modelId="{AB038EDD-1E06-4826-8FA6-079A30C0E124}">
      <dsp:nvSpPr>
        <dsp:cNvPr id="0" name=""/>
        <dsp:cNvSpPr/>
      </dsp:nvSpPr>
      <dsp:spPr>
        <a:xfrm>
          <a:off x="0" y="1357650"/>
          <a:ext cx="4417265" cy="1274130"/>
        </a:xfrm>
        <a:prstGeom prst="roundRect">
          <a:avLst/>
        </a:prstGeom>
        <a:solidFill>
          <a:schemeClr val="accent2">
            <a:hueOff val="1327892"/>
            <a:satOff val="456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recognize and avoid overlearning</a:t>
          </a:r>
        </a:p>
      </dsp:txBody>
      <dsp:txXfrm>
        <a:off x="62198" y="1419848"/>
        <a:ext cx="4292869" cy="1149734"/>
      </dsp:txXfrm>
    </dsp:sp>
    <dsp:sp modelId="{CB90134D-6196-406A-BE05-08AAC578A829}">
      <dsp:nvSpPr>
        <dsp:cNvPr id="0" name=""/>
        <dsp:cNvSpPr/>
      </dsp:nvSpPr>
      <dsp:spPr>
        <a:xfrm>
          <a:off x="0" y="2700900"/>
          <a:ext cx="4417265" cy="1274130"/>
        </a:xfrm>
        <a:prstGeom prst="roundRec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To quantify the performance of a model and how we can improve it performance</a:t>
          </a:r>
        </a:p>
      </dsp:txBody>
      <dsp:txXfrm>
        <a:off x="62198" y="2763098"/>
        <a:ext cx="4292869" cy="11497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1FD25-5710-4226-B056-FA70CC5C915C}">
      <dsp:nvSpPr>
        <dsp:cNvPr id="0" name=""/>
        <dsp:cNvSpPr/>
      </dsp:nvSpPr>
      <dsp:spPr>
        <a:xfrm>
          <a:off x="0" y="71394"/>
          <a:ext cx="5323256" cy="14929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Training Dataset - used to build the model via a learning algorithm and to identify discriminating features of the predictor variables</a:t>
          </a:r>
        </a:p>
      </dsp:txBody>
      <dsp:txXfrm>
        <a:off x="72878" y="144272"/>
        <a:ext cx="5177500" cy="1347164"/>
      </dsp:txXfrm>
    </dsp:sp>
    <dsp:sp modelId="{E891E4AC-6093-4945-B9C6-F3FCB54C03D3}">
      <dsp:nvSpPr>
        <dsp:cNvPr id="0" name=""/>
        <dsp:cNvSpPr/>
      </dsp:nvSpPr>
      <dsp:spPr>
        <a:xfrm>
          <a:off x="0" y="3176938"/>
          <a:ext cx="5323256" cy="1492920"/>
        </a:xfrm>
        <a:prstGeom prst="roundRect">
          <a:avLst/>
        </a:prstGeom>
        <a:solidFill>
          <a:schemeClr val="accent2">
            <a:hueOff val="1327892"/>
            <a:satOff val="4567"/>
            <a:lumOff val="-8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Validation Dataset - used to assess how well the model perform against real data, to ensure stability and, in some cases, to fine-tune the model</a:t>
          </a:r>
        </a:p>
      </dsp:txBody>
      <dsp:txXfrm>
        <a:off x="72878" y="3249816"/>
        <a:ext cx="5177500" cy="1347164"/>
      </dsp:txXfrm>
    </dsp:sp>
    <dsp:sp modelId="{B7364305-C69B-49CE-89B9-8C3FD80F656E}">
      <dsp:nvSpPr>
        <dsp:cNvPr id="0" name=""/>
        <dsp:cNvSpPr/>
      </dsp:nvSpPr>
      <dsp:spPr>
        <a:xfrm>
          <a:off x="0" y="1594087"/>
          <a:ext cx="5323256" cy="1492920"/>
        </a:xfrm>
        <a:prstGeom prst="roundRect">
          <a:avLst/>
        </a:prstGeom>
        <a:solidFill>
          <a:schemeClr val="accent2">
            <a:hueOff val="2655785"/>
            <a:satOff val="9135"/>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Test Dataset - used to assess the prediction error of the final model</a:t>
          </a:r>
        </a:p>
      </dsp:txBody>
      <dsp:txXfrm>
        <a:off x="72878" y="1666965"/>
        <a:ext cx="5177500" cy="1347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F5F02-AB8C-4A62-9A69-C5F0947C2393}">
      <dsp:nvSpPr>
        <dsp:cNvPr id="0" name=""/>
        <dsp:cNvSpPr/>
      </dsp:nvSpPr>
      <dsp:spPr>
        <a:xfrm>
          <a:off x="2210097" y="2093"/>
          <a:ext cx="1675804" cy="83790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Sample Dataset</a:t>
          </a:r>
        </a:p>
      </dsp:txBody>
      <dsp:txXfrm>
        <a:off x="2234638" y="26634"/>
        <a:ext cx="1626722" cy="788820"/>
      </dsp:txXfrm>
    </dsp:sp>
    <dsp:sp modelId="{669A83BB-6937-498B-B0DA-7A637E9FB82C}">
      <dsp:nvSpPr>
        <dsp:cNvPr id="0" name=""/>
        <dsp:cNvSpPr/>
      </dsp:nvSpPr>
      <dsp:spPr>
        <a:xfrm rot="2700000">
          <a:off x="3416172" y="1079889"/>
          <a:ext cx="874609" cy="293265"/>
        </a:xfrm>
        <a:prstGeom prst="rightArrow">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504152" y="1138542"/>
        <a:ext cx="698650" cy="175959"/>
      </dsp:txXfrm>
    </dsp:sp>
    <dsp:sp modelId="{CABCB1D3-4DEF-4DD7-80F6-076BE7DD463D}">
      <dsp:nvSpPr>
        <dsp:cNvPr id="0" name=""/>
        <dsp:cNvSpPr/>
      </dsp:nvSpPr>
      <dsp:spPr>
        <a:xfrm>
          <a:off x="3821052" y="1613048"/>
          <a:ext cx="1675804" cy="83790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Validation (50%)</a:t>
          </a:r>
        </a:p>
      </dsp:txBody>
      <dsp:txXfrm>
        <a:off x="3845593" y="1637589"/>
        <a:ext cx="1626722" cy="788820"/>
      </dsp:txXfrm>
    </dsp:sp>
    <dsp:sp modelId="{BF219F16-63C7-47CF-82DD-D15B479A6B89}">
      <dsp:nvSpPr>
        <dsp:cNvPr id="0" name=""/>
        <dsp:cNvSpPr/>
      </dsp:nvSpPr>
      <dsp:spPr>
        <a:xfrm rot="8100000">
          <a:off x="3416172" y="2690844"/>
          <a:ext cx="874609" cy="293265"/>
        </a:xfrm>
        <a:prstGeom prst="leftArrow">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504151" y="2749497"/>
        <a:ext cx="698650" cy="175959"/>
      </dsp:txXfrm>
    </dsp:sp>
    <dsp:sp modelId="{E7687098-8A91-4863-8FF4-2E15FEE701D7}">
      <dsp:nvSpPr>
        <dsp:cNvPr id="0" name=""/>
        <dsp:cNvSpPr/>
      </dsp:nvSpPr>
      <dsp:spPr>
        <a:xfrm>
          <a:off x="2210097" y="3224003"/>
          <a:ext cx="1675804" cy="83790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Model 1</a:t>
          </a:r>
        </a:p>
      </dsp:txBody>
      <dsp:txXfrm>
        <a:off x="2234638" y="3248544"/>
        <a:ext cx="1626722" cy="788820"/>
      </dsp:txXfrm>
    </dsp:sp>
    <dsp:sp modelId="{6B5AB2F5-7003-44DA-BEAC-B8D4610F8285}">
      <dsp:nvSpPr>
        <dsp:cNvPr id="0" name=""/>
        <dsp:cNvSpPr/>
      </dsp:nvSpPr>
      <dsp:spPr>
        <a:xfrm rot="13500000">
          <a:off x="1805217" y="2690844"/>
          <a:ext cx="874609" cy="293265"/>
        </a:xfrm>
        <a:prstGeom prst="leftArrow">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893196" y="2749497"/>
        <a:ext cx="698650" cy="175959"/>
      </dsp:txXfrm>
    </dsp:sp>
    <dsp:sp modelId="{67EBD0FC-177A-44F1-8561-4DABBAF31E8E}">
      <dsp:nvSpPr>
        <dsp:cNvPr id="0" name=""/>
        <dsp:cNvSpPr/>
      </dsp:nvSpPr>
      <dsp:spPr>
        <a:xfrm>
          <a:off x="599142" y="1613048"/>
          <a:ext cx="1675804" cy="837902"/>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Train (50%)</a:t>
          </a:r>
        </a:p>
      </dsp:txBody>
      <dsp:txXfrm>
        <a:off x="623683" y="1637589"/>
        <a:ext cx="1626722" cy="788820"/>
      </dsp:txXfrm>
    </dsp:sp>
    <dsp:sp modelId="{C9E693B4-40CD-4D77-A7E9-D4E55B205471}">
      <dsp:nvSpPr>
        <dsp:cNvPr id="0" name=""/>
        <dsp:cNvSpPr/>
      </dsp:nvSpPr>
      <dsp:spPr>
        <a:xfrm rot="18900000">
          <a:off x="1805217" y="1079889"/>
          <a:ext cx="874609" cy="293265"/>
        </a:xfrm>
        <a:prstGeom prst="leftArrow">
          <a:avLst/>
        </a:prstGeom>
        <a:solidFill>
          <a:srgbClr val="7030A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893197" y="1138542"/>
        <a:ext cx="698650" cy="175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39ECB-ADE2-4E66-BF02-AA5ED0CB0E6B}">
      <dsp:nvSpPr>
        <dsp:cNvPr id="0" name=""/>
        <dsp:cNvSpPr/>
      </dsp:nvSpPr>
      <dsp:spPr>
        <a:xfrm>
          <a:off x="0" y="545160"/>
          <a:ext cx="2329170" cy="1397502"/>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US" sz="2200" kern="1200" dirty="0"/>
            <a:t>Reliability</a:t>
          </a:r>
        </a:p>
      </dsp:txBody>
      <dsp:txXfrm>
        <a:off x="0" y="545160"/>
        <a:ext cx="2329170" cy="1397502"/>
      </dsp:txXfrm>
    </dsp:sp>
    <dsp:sp modelId="{811F6ECD-5291-4823-8040-1C1A7ABDE7D7}">
      <dsp:nvSpPr>
        <dsp:cNvPr id="0" name=""/>
        <dsp:cNvSpPr/>
      </dsp:nvSpPr>
      <dsp:spPr>
        <a:xfrm>
          <a:off x="2562087" y="545160"/>
          <a:ext cx="2329170" cy="1397502"/>
        </a:xfrm>
        <a:prstGeom prst="rect">
          <a:avLst/>
        </a:prstGeom>
        <a:solidFill>
          <a:schemeClr val="accent4">
            <a:hueOff val="-199887"/>
            <a:satOff val="5111"/>
            <a:lumOff val="-5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Sensitivity</a:t>
          </a:r>
          <a:endParaRPr lang="en-US" sz="2200" kern="1200" dirty="0"/>
        </a:p>
      </dsp:txBody>
      <dsp:txXfrm>
        <a:off x="2562087" y="545160"/>
        <a:ext cx="2329170" cy="1397502"/>
      </dsp:txXfrm>
    </dsp:sp>
    <dsp:sp modelId="{764B8C76-224B-483B-8B01-3E6F1117431D}">
      <dsp:nvSpPr>
        <dsp:cNvPr id="0" name=""/>
        <dsp:cNvSpPr/>
      </dsp:nvSpPr>
      <dsp:spPr>
        <a:xfrm>
          <a:off x="5124175" y="545160"/>
          <a:ext cx="2329170" cy="1397502"/>
        </a:xfrm>
        <a:prstGeom prst="rect">
          <a:avLst/>
        </a:prstGeom>
        <a:solidFill>
          <a:schemeClr val="accent4">
            <a:hueOff val="-399773"/>
            <a:satOff val="10222"/>
            <a:lumOff val="-107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Specificity</a:t>
          </a:r>
          <a:endParaRPr lang="en-US" sz="2200" kern="1200" dirty="0"/>
        </a:p>
      </dsp:txBody>
      <dsp:txXfrm>
        <a:off x="5124175" y="545160"/>
        <a:ext cx="2329170" cy="1397502"/>
      </dsp:txXfrm>
    </dsp:sp>
    <dsp:sp modelId="{5FEB37BE-FC7B-4B23-9C9D-4AEE510BBF8D}">
      <dsp:nvSpPr>
        <dsp:cNvPr id="0" name=""/>
        <dsp:cNvSpPr/>
      </dsp:nvSpPr>
      <dsp:spPr>
        <a:xfrm>
          <a:off x="1281043" y="2175580"/>
          <a:ext cx="2329170" cy="1397502"/>
        </a:xfrm>
        <a:prstGeom prst="rect">
          <a:avLst/>
        </a:prstGeom>
        <a:solidFill>
          <a:schemeClr val="accent4">
            <a:hueOff val="-599660"/>
            <a:satOff val="15333"/>
            <a:lumOff val="-16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err="1"/>
            <a:t>Reproduceability</a:t>
          </a:r>
          <a:r>
            <a:rPr lang="en-US" sz="2200" kern="1200" dirty="0"/>
            <a:t> (internal validity)</a:t>
          </a:r>
        </a:p>
      </dsp:txBody>
      <dsp:txXfrm>
        <a:off x="1281043" y="2175580"/>
        <a:ext cx="2329170" cy="1397502"/>
      </dsp:txXfrm>
    </dsp:sp>
    <dsp:sp modelId="{4A0866B0-8EE7-4AA3-8D83-52038093CABD}">
      <dsp:nvSpPr>
        <dsp:cNvPr id="0" name=""/>
        <dsp:cNvSpPr/>
      </dsp:nvSpPr>
      <dsp:spPr>
        <a:xfrm>
          <a:off x="3843131" y="2175580"/>
          <a:ext cx="2329170" cy="1397502"/>
        </a:xfrm>
        <a:prstGeom prst="rect">
          <a:avLst/>
        </a:prstGeom>
        <a:solidFill>
          <a:schemeClr val="accent4">
            <a:hueOff val="-799546"/>
            <a:satOff val="20444"/>
            <a:lumOff val="-21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Generalizability</a:t>
          </a:r>
        </a:p>
        <a:p>
          <a:pPr marL="0" lvl="0" indent="0" algn="ctr" defTabSz="977900">
            <a:lnSpc>
              <a:spcPct val="90000"/>
            </a:lnSpc>
            <a:spcBef>
              <a:spcPct val="0"/>
            </a:spcBef>
            <a:spcAft>
              <a:spcPct val="35000"/>
            </a:spcAft>
            <a:buNone/>
          </a:pPr>
          <a:r>
            <a:rPr lang="en-US" sz="2200" kern="1200" dirty="0"/>
            <a:t>(external validity)</a:t>
          </a:r>
        </a:p>
      </dsp:txBody>
      <dsp:txXfrm>
        <a:off x="3843131" y="2175580"/>
        <a:ext cx="2329170" cy="1397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0DCF3-4603-4F2E-AF02-BCDA9AE77DEF}">
      <dsp:nvSpPr>
        <dsp:cNvPr id="0" name=""/>
        <dsp:cNvSpPr/>
      </dsp:nvSpPr>
      <dsp:spPr>
        <a:xfrm>
          <a:off x="2790553" y="1348"/>
          <a:ext cx="1048885" cy="10488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 and Train Model</a:t>
          </a:r>
        </a:p>
      </dsp:txBody>
      <dsp:txXfrm>
        <a:off x="2944159" y="154954"/>
        <a:ext cx="741673" cy="741673"/>
      </dsp:txXfrm>
    </dsp:sp>
    <dsp:sp modelId="{2FA22BA7-FD52-48F7-8915-7CACB5746C53}">
      <dsp:nvSpPr>
        <dsp:cNvPr id="0" name=""/>
        <dsp:cNvSpPr/>
      </dsp:nvSpPr>
      <dsp:spPr>
        <a:xfrm rot="1800000">
          <a:off x="3850500" y="738227"/>
          <a:ext cx="278034" cy="353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856087" y="788175"/>
        <a:ext cx="194624" cy="212398"/>
      </dsp:txXfrm>
    </dsp:sp>
    <dsp:sp modelId="{754901D2-C65B-4D92-BEC1-EC996A58516C}">
      <dsp:nvSpPr>
        <dsp:cNvPr id="0" name=""/>
        <dsp:cNvSpPr/>
      </dsp:nvSpPr>
      <dsp:spPr>
        <a:xfrm>
          <a:off x="4153226" y="788088"/>
          <a:ext cx="1048885" cy="10488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Testing</a:t>
          </a:r>
        </a:p>
      </dsp:txBody>
      <dsp:txXfrm>
        <a:off x="4306832" y="941694"/>
        <a:ext cx="741673" cy="741673"/>
      </dsp:txXfrm>
    </dsp:sp>
    <dsp:sp modelId="{F6A4E240-4F4A-4322-81C5-B81E5D293105}">
      <dsp:nvSpPr>
        <dsp:cNvPr id="0" name=""/>
        <dsp:cNvSpPr/>
      </dsp:nvSpPr>
      <dsp:spPr>
        <a:xfrm rot="5400000">
          <a:off x="4538651" y="1914402"/>
          <a:ext cx="278034" cy="353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580356" y="1943497"/>
        <a:ext cx="194624" cy="212398"/>
      </dsp:txXfrm>
    </dsp:sp>
    <dsp:sp modelId="{9F235E6A-8B90-4E97-ABCA-4A12A4862859}">
      <dsp:nvSpPr>
        <dsp:cNvPr id="0" name=""/>
        <dsp:cNvSpPr/>
      </dsp:nvSpPr>
      <dsp:spPr>
        <a:xfrm>
          <a:off x="4153226" y="2361567"/>
          <a:ext cx="1048885" cy="10488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Validate (Historical data)</a:t>
          </a:r>
        </a:p>
      </dsp:txBody>
      <dsp:txXfrm>
        <a:off x="4306832" y="2515173"/>
        <a:ext cx="741673" cy="741673"/>
      </dsp:txXfrm>
    </dsp:sp>
    <dsp:sp modelId="{875036E3-209F-4408-A010-2B19ECCE4B5C}">
      <dsp:nvSpPr>
        <dsp:cNvPr id="0" name=""/>
        <dsp:cNvSpPr/>
      </dsp:nvSpPr>
      <dsp:spPr>
        <a:xfrm rot="9000000">
          <a:off x="3864129" y="3098446"/>
          <a:ext cx="278034" cy="353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941952" y="3148394"/>
        <a:ext cx="194624" cy="212398"/>
      </dsp:txXfrm>
    </dsp:sp>
    <dsp:sp modelId="{855DC0F9-AC6C-4702-92A1-305BBEB8FFCE}">
      <dsp:nvSpPr>
        <dsp:cNvPr id="0" name=""/>
        <dsp:cNvSpPr/>
      </dsp:nvSpPr>
      <dsp:spPr>
        <a:xfrm>
          <a:off x="2790553" y="3148307"/>
          <a:ext cx="1048885" cy="10488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Re-Evaluate (Add more data)</a:t>
          </a:r>
        </a:p>
      </dsp:txBody>
      <dsp:txXfrm>
        <a:off x="2944159" y="3301913"/>
        <a:ext cx="741673" cy="741673"/>
      </dsp:txXfrm>
    </dsp:sp>
    <dsp:sp modelId="{20FE3C3A-0CDD-4813-B078-133AC3954486}">
      <dsp:nvSpPr>
        <dsp:cNvPr id="0" name=""/>
        <dsp:cNvSpPr/>
      </dsp:nvSpPr>
      <dsp:spPr>
        <a:xfrm rot="12600000">
          <a:off x="2501456" y="3106315"/>
          <a:ext cx="278034" cy="353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79279" y="3197968"/>
        <a:ext cx="194624" cy="212398"/>
      </dsp:txXfrm>
    </dsp:sp>
    <dsp:sp modelId="{34269696-DD09-41E4-9C67-875B7A2DBD65}">
      <dsp:nvSpPr>
        <dsp:cNvPr id="0" name=""/>
        <dsp:cNvSpPr/>
      </dsp:nvSpPr>
      <dsp:spPr>
        <a:xfrm>
          <a:off x="1427880" y="2361567"/>
          <a:ext cx="1048885" cy="10488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Rebuild and Test</a:t>
          </a:r>
        </a:p>
      </dsp:txBody>
      <dsp:txXfrm>
        <a:off x="1581486" y="2515173"/>
        <a:ext cx="741673" cy="741673"/>
      </dsp:txXfrm>
    </dsp:sp>
    <dsp:sp modelId="{A33C1CBC-509E-4EF8-8FEF-28E1AE02A660}">
      <dsp:nvSpPr>
        <dsp:cNvPr id="0" name=""/>
        <dsp:cNvSpPr/>
      </dsp:nvSpPr>
      <dsp:spPr>
        <a:xfrm rot="16200000">
          <a:off x="1813305" y="1930140"/>
          <a:ext cx="278034" cy="353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855010" y="2042645"/>
        <a:ext cx="194624" cy="212398"/>
      </dsp:txXfrm>
    </dsp:sp>
    <dsp:sp modelId="{F871139D-6BEF-4E74-950F-00C586A5BD4D}">
      <dsp:nvSpPr>
        <dsp:cNvPr id="0" name=""/>
        <dsp:cNvSpPr/>
      </dsp:nvSpPr>
      <dsp:spPr>
        <a:xfrm>
          <a:off x="1427880" y="788088"/>
          <a:ext cx="1048885" cy="1048885"/>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Validate</a:t>
          </a:r>
        </a:p>
      </dsp:txBody>
      <dsp:txXfrm>
        <a:off x="1581486" y="941694"/>
        <a:ext cx="741673" cy="741673"/>
      </dsp:txXfrm>
    </dsp:sp>
    <dsp:sp modelId="{560683ED-A938-4A0E-9AA2-1EAB694844F6}">
      <dsp:nvSpPr>
        <dsp:cNvPr id="0" name=""/>
        <dsp:cNvSpPr/>
      </dsp:nvSpPr>
      <dsp:spPr>
        <a:xfrm rot="19800000">
          <a:off x="2487827" y="746096"/>
          <a:ext cx="278034" cy="3539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93414" y="837749"/>
        <a:ext cx="194624" cy="2123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CD2EE-7719-4828-B566-0C250FECF7D6}">
      <dsp:nvSpPr>
        <dsp:cNvPr id="0" name=""/>
        <dsp:cNvSpPr/>
      </dsp:nvSpPr>
      <dsp:spPr>
        <a:xfrm rot="21462055">
          <a:off x="2155252" y="1789004"/>
          <a:ext cx="2274572" cy="14062"/>
        </a:xfrm>
        <a:custGeom>
          <a:avLst/>
          <a:gdLst/>
          <a:ahLst/>
          <a:cxnLst/>
          <a:rect l="0" t="0" r="0" b="0"/>
          <a:pathLst>
            <a:path>
              <a:moveTo>
                <a:pt x="0" y="7031"/>
              </a:moveTo>
              <a:lnTo>
                <a:pt x="2274572" y="7031"/>
              </a:lnTo>
            </a:path>
          </a:pathLst>
        </a:custGeom>
        <a:noFill/>
        <a:ln w="15875" cap="flat" cmpd="sng" algn="ctr">
          <a:solidFill>
            <a:srgbClr val="FFC000"/>
          </a:solidFill>
          <a:prstDash val="dash"/>
        </a:ln>
        <a:effectLst/>
      </dsp:spPr>
      <dsp:style>
        <a:lnRef idx="1">
          <a:schemeClr val="accent3"/>
        </a:lnRef>
        <a:fillRef idx="2">
          <a:schemeClr val="accent3"/>
        </a:fillRef>
        <a:effectRef idx="1">
          <a:schemeClr val="accent3"/>
        </a:effectRef>
        <a:fontRef idx="minor">
          <a:schemeClr val="dk1"/>
        </a:fontRef>
      </dsp:style>
    </dsp:sp>
    <dsp:sp modelId="{35D4B698-FB66-4617-8D6F-670CAF6E68A2}">
      <dsp:nvSpPr>
        <dsp:cNvPr id="0" name=""/>
        <dsp:cNvSpPr/>
      </dsp:nvSpPr>
      <dsp:spPr>
        <a:xfrm rot="5807637">
          <a:off x="1405526" y="2510210"/>
          <a:ext cx="951840" cy="14062"/>
        </a:xfrm>
        <a:custGeom>
          <a:avLst/>
          <a:gdLst/>
          <a:ahLst/>
          <a:cxnLst/>
          <a:rect l="0" t="0" r="0" b="0"/>
          <a:pathLst>
            <a:path>
              <a:moveTo>
                <a:pt x="0" y="7031"/>
              </a:moveTo>
              <a:lnTo>
                <a:pt x="951840"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4D69CA44-4413-48D2-B019-418E91D5BF27}">
      <dsp:nvSpPr>
        <dsp:cNvPr id="0" name=""/>
        <dsp:cNvSpPr/>
      </dsp:nvSpPr>
      <dsp:spPr>
        <a:xfrm rot="3373123">
          <a:off x="1832114" y="2523340"/>
          <a:ext cx="1168740" cy="14062"/>
        </a:xfrm>
        <a:custGeom>
          <a:avLst/>
          <a:gdLst/>
          <a:ahLst/>
          <a:cxnLst/>
          <a:rect l="0" t="0" r="0" b="0"/>
          <a:pathLst>
            <a:path>
              <a:moveTo>
                <a:pt x="0" y="7031"/>
              </a:moveTo>
              <a:lnTo>
                <a:pt x="1168740"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DC424E88-1406-4DAE-B99A-4C93BF9A45A1}">
      <dsp:nvSpPr>
        <dsp:cNvPr id="0" name=""/>
        <dsp:cNvSpPr/>
      </dsp:nvSpPr>
      <dsp:spPr>
        <a:xfrm rot="8313577">
          <a:off x="1076044" y="2275698"/>
          <a:ext cx="788487" cy="14062"/>
        </a:xfrm>
        <a:custGeom>
          <a:avLst/>
          <a:gdLst/>
          <a:ahLst/>
          <a:cxnLst/>
          <a:rect l="0" t="0" r="0" b="0"/>
          <a:pathLst>
            <a:path>
              <a:moveTo>
                <a:pt x="0" y="7031"/>
              </a:moveTo>
              <a:lnTo>
                <a:pt x="788487"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9166B887-D570-493B-8A40-604A7E19F0C6}">
      <dsp:nvSpPr>
        <dsp:cNvPr id="0" name=""/>
        <dsp:cNvSpPr/>
      </dsp:nvSpPr>
      <dsp:spPr>
        <a:xfrm rot="15382430">
          <a:off x="1409890" y="1251031"/>
          <a:ext cx="815480" cy="14062"/>
        </a:xfrm>
        <a:custGeom>
          <a:avLst/>
          <a:gdLst/>
          <a:ahLst/>
          <a:cxnLst/>
          <a:rect l="0" t="0" r="0" b="0"/>
          <a:pathLst>
            <a:path>
              <a:moveTo>
                <a:pt x="0" y="7031"/>
              </a:moveTo>
              <a:lnTo>
                <a:pt x="815480"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97DDA2F7-274C-4FEB-9A70-7D876C74059E}">
      <dsp:nvSpPr>
        <dsp:cNvPr id="0" name=""/>
        <dsp:cNvSpPr/>
      </dsp:nvSpPr>
      <dsp:spPr>
        <a:xfrm rot="1392765">
          <a:off x="2100744" y="2196011"/>
          <a:ext cx="1369274" cy="14062"/>
        </a:xfrm>
        <a:custGeom>
          <a:avLst/>
          <a:gdLst/>
          <a:ahLst/>
          <a:cxnLst/>
          <a:rect l="0" t="0" r="0" b="0"/>
          <a:pathLst>
            <a:path>
              <a:moveTo>
                <a:pt x="0" y="7031"/>
              </a:moveTo>
              <a:lnTo>
                <a:pt x="1369274"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612A8801-56A2-456B-83A3-D8F9305577F6}">
      <dsp:nvSpPr>
        <dsp:cNvPr id="0" name=""/>
        <dsp:cNvSpPr/>
      </dsp:nvSpPr>
      <dsp:spPr>
        <a:xfrm rot="10798527">
          <a:off x="933396" y="1842725"/>
          <a:ext cx="832434" cy="14062"/>
        </a:xfrm>
        <a:custGeom>
          <a:avLst/>
          <a:gdLst/>
          <a:ahLst/>
          <a:cxnLst/>
          <a:rect l="0" t="0" r="0" b="0"/>
          <a:pathLst>
            <a:path>
              <a:moveTo>
                <a:pt x="0" y="7031"/>
              </a:moveTo>
              <a:lnTo>
                <a:pt x="832434"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A4F2ECB1-0B4B-47C9-8D51-F0FF75A9135F}">
      <dsp:nvSpPr>
        <dsp:cNvPr id="0" name=""/>
        <dsp:cNvSpPr/>
      </dsp:nvSpPr>
      <dsp:spPr>
        <a:xfrm rot="13041267">
          <a:off x="1031754" y="1445345"/>
          <a:ext cx="817959" cy="14062"/>
        </a:xfrm>
        <a:custGeom>
          <a:avLst/>
          <a:gdLst/>
          <a:ahLst/>
          <a:cxnLst/>
          <a:rect l="0" t="0" r="0" b="0"/>
          <a:pathLst>
            <a:path>
              <a:moveTo>
                <a:pt x="0" y="7031"/>
              </a:moveTo>
              <a:lnTo>
                <a:pt x="817959"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4912810E-1541-473E-8EE4-35F64F9DBBA2}">
      <dsp:nvSpPr>
        <dsp:cNvPr id="0" name=""/>
        <dsp:cNvSpPr/>
      </dsp:nvSpPr>
      <dsp:spPr>
        <a:xfrm rot="19981964">
          <a:off x="2072793" y="1395444"/>
          <a:ext cx="1533540" cy="14062"/>
        </a:xfrm>
        <a:custGeom>
          <a:avLst/>
          <a:gdLst/>
          <a:ahLst/>
          <a:cxnLst/>
          <a:rect l="0" t="0" r="0" b="0"/>
          <a:pathLst>
            <a:path>
              <a:moveTo>
                <a:pt x="0" y="7031"/>
              </a:moveTo>
              <a:lnTo>
                <a:pt x="1533540"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FBC520AE-DE7A-44C1-981C-AE943631BE3C}">
      <dsp:nvSpPr>
        <dsp:cNvPr id="0" name=""/>
        <dsp:cNvSpPr/>
      </dsp:nvSpPr>
      <dsp:spPr>
        <a:xfrm rot="17921610">
          <a:off x="1846805" y="1274368"/>
          <a:ext cx="850264" cy="14062"/>
        </a:xfrm>
        <a:custGeom>
          <a:avLst/>
          <a:gdLst/>
          <a:ahLst/>
          <a:cxnLst/>
          <a:rect l="0" t="0" r="0" b="0"/>
          <a:pathLst>
            <a:path>
              <a:moveTo>
                <a:pt x="0" y="7031"/>
              </a:moveTo>
              <a:lnTo>
                <a:pt x="850264" y="7031"/>
              </a:lnTo>
            </a:path>
          </a:pathLst>
        </a:custGeom>
        <a:no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2B6CA8B7-C03A-4888-BED7-12437FF89613}">
      <dsp:nvSpPr>
        <dsp:cNvPr id="0" name=""/>
        <dsp:cNvSpPr/>
      </dsp:nvSpPr>
      <dsp:spPr>
        <a:xfrm>
          <a:off x="1637530" y="1606083"/>
          <a:ext cx="646938" cy="486822"/>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1000" b="-1000"/>
          </a:stretch>
        </a:blip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sp>
    <dsp:sp modelId="{9A5ABD47-78AD-4879-A3DB-221DF2FB3CE4}">
      <dsp:nvSpPr>
        <dsp:cNvPr id="0" name=""/>
        <dsp:cNvSpPr/>
      </dsp:nvSpPr>
      <dsp:spPr>
        <a:xfrm>
          <a:off x="2242045" y="86899"/>
          <a:ext cx="889174" cy="873683"/>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Physical Assessment</a:t>
          </a:r>
        </a:p>
      </dsp:txBody>
      <dsp:txXfrm>
        <a:off x="2372262" y="214847"/>
        <a:ext cx="628740" cy="617787"/>
      </dsp:txXfrm>
    </dsp:sp>
    <dsp:sp modelId="{AC5A3D63-272D-4D12-97A8-A4C6CA9E675F}">
      <dsp:nvSpPr>
        <dsp:cNvPr id="0" name=""/>
        <dsp:cNvSpPr/>
      </dsp:nvSpPr>
      <dsp:spPr>
        <a:xfrm>
          <a:off x="3473167" y="417043"/>
          <a:ext cx="889174" cy="873683"/>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Laboratory results</a:t>
          </a:r>
        </a:p>
      </dsp:txBody>
      <dsp:txXfrm>
        <a:off x="3603384" y="544991"/>
        <a:ext cx="628740" cy="617787"/>
      </dsp:txXfrm>
    </dsp:sp>
    <dsp:sp modelId="{FDFD114D-F36F-4991-A1B6-2BA99C14802B}">
      <dsp:nvSpPr>
        <dsp:cNvPr id="0" name=""/>
        <dsp:cNvSpPr/>
      </dsp:nvSpPr>
      <dsp:spPr>
        <a:xfrm>
          <a:off x="319953" y="499397"/>
          <a:ext cx="889174" cy="873683"/>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Imaging results</a:t>
          </a:r>
        </a:p>
      </dsp:txBody>
      <dsp:txXfrm>
        <a:off x="450170" y="627345"/>
        <a:ext cx="628740" cy="617787"/>
      </dsp:txXfrm>
    </dsp:sp>
    <dsp:sp modelId="{2F0529EF-1CA4-43DA-8028-DE7B0E4F0782}">
      <dsp:nvSpPr>
        <dsp:cNvPr id="0" name=""/>
        <dsp:cNvSpPr/>
      </dsp:nvSpPr>
      <dsp:spPr>
        <a:xfrm>
          <a:off x="44222" y="1413282"/>
          <a:ext cx="889174" cy="873687"/>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Physiologic data</a:t>
          </a:r>
        </a:p>
      </dsp:txBody>
      <dsp:txXfrm>
        <a:off x="174439" y="1541230"/>
        <a:ext cx="628740" cy="617791"/>
      </dsp:txXfrm>
    </dsp:sp>
    <dsp:sp modelId="{05F552A7-6797-47AF-B17F-FD91E77BFACB}">
      <dsp:nvSpPr>
        <dsp:cNvPr id="0" name=""/>
        <dsp:cNvSpPr/>
      </dsp:nvSpPr>
      <dsp:spPr>
        <a:xfrm>
          <a:off x="3377475" y="2210794"/>
          <a:ext cx="889174" cy="873687"/>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Clinical Text / Notes (NLP)</a:t>
          </a:r>
        </a:p>
      </dsp:txBody>
      <dsp:txXfrm>
        <a:off x="3507692" y="2338742"/>
        <a:ext cx="628740" cy="617791"/>
      </dsp:txXfrm>
    </dsp:sp>
    <dsp:sp modelId="{7BC4FECE-69FF-4C60-9738-722E7890802D}">
      <dsp:nvSpPr>
        <dsp:cNvPr id="0" name=""/>
        <dsp:cNvSpPr/>
      </dsp:nvSpPr>
      <dsp:spPr>
        <a:xfrm>
          <a:off x="1173972" y="0"/>
          <a:ext cx="889174" cy="873687"/>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Patient History</a:t>
          </a:r>
        </a:p>
      </dsp:txBody>
      <dsp:txXfrm>
        <a:off x="1304189" y="127948"/>
        <a:ext cx="628740" cy="617791"/>
      </dsp:txXfrm>
    </dsp:sp>
    <dsp:sp modelId="{DACC79EB-D5FD-4E43-A5E3-4E941C6E8D62}">
      <dsp:nvSpPr>
        <dsp:cNvPr id="0" name=""/>
        <dsp:cNvSpPr/>
      </dsp:nvSpPr>
      <dsp:spPr>
        <a:xfrm>
          <a:off x="399456" y="2398780"/>
          <a:ext cx="889174" cy="873687"/>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HIE Data</a:t>
          </a:r>
        </a:p>
      </dsp:txBody>
      <dsp:txXfrm>
        <a:off x="529673" y="2526728"/>
        <a:ext cx="628740" cy="617791"/>
      </dsp:txXfrm>
    </dsp:sp>
    <dsp:sp modelId="{A0D984FE-7538-44BC-B1FB-B23852E4CE45}">
      <dsp:nvSpPr>
        <dsp:cNvPr id="0" name=""/>
        <dsp:cNvSpPr/>
      </dsp:nvSpPr>
      <dsp:spPr>
        <a:xfrm>
          <a:off x="2541024" y="2944280"/>
          <a:ext cx="889174" cy="873687"/>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Medical Device Data</a:t>
          </a:r>
        </a:p>
      </dsp:txBody>
      <dsp:txXfrm>
        <a:off x="2671241" y="3072228"/>
        <a:ext cx="628740" cy="617791"/>
      </dsp:txXfrm>
    </dsp:sp>
    <dsp:sp modelId="{FDE2F572-4EDC-4B3D-9071-8715A796B3E3}">
      <dsp:nvSpPr>
        <dsp:cNvPr id="0" name=""/>
        <dsp:cNvSpPr/>
      </dsp:nvSpPr>
      <dsp:spPr>
        <a:xfrm>
          <a:off x="1328868" y="2986856"/>
          <a:ext cx="889174" cy="873687"/>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SzPts val="2400"/>
            <a:buFont typeface="Wingdings" panose="05000000000000000000" pitchFamily="2" charset="2"/>
            <a:buNone/>
          </a:pPr>
          <a:r>
            <a:rPr lang="en-US" sz="1000" kern="1200" dirty="0"/>
            <a:t>Genomics</a:t>
          </a:r>
        </a:p>
      </dsp:txBody>
      <dsp:txXfrm>
        <a:off x="1459085" y="3114804"/>
        <a:ext cx="628740" cy="617791"/>
      </dsp:txXfrm>
    </dsp:sp>
    <dsp:sp modelId="{604E8306-654B-41A8-9187-520CC5219912}">
      <dsp:nvSpPr>
        <dsp:cNvPr id="0" name=""/>
        <dsp:cNvSpPr/>
      </dsp:nvSpPr>
      <dsp:spPr>
        <a:xfrm>
          <a:off x="4428149" y="723062"/>
          <a:ext cx="1946519" cy="1976614"/>
        </a:xfrm>
        <a:prstGeom prst="ellipse">
          <a:avLst/>
        </a:prstGeom>
        <a:gradFill rotWithShape="1">
          <a:gsLst>
            <a:gs pos="0">
              <a:schemeClr val="accent3">
                <a:tint val="48000"/>
                <a:alpha val="88000"/>
                <a:satMod val="105000"/>
                <a:lumMod val="110000"/>
              </a:schemeClr>
            </a:gs>
            <a:gs pos="100000">
              <a:schemeClr val="accent3">
                <a:tint val="78000"/>
                <a:alpha val="92000"/>
                <a:satMod val="109000"/>
                <a:lumMod val="100000"/>
              </a:schemeClr>
            </a:gs>
          </a:gsLst>
          <a:lin ang="5400000" scaled="0"/>
        </a:gradFill>
        <a:ln w="9525" cap="flat" cmpd="sng" algn="ctr">
          <a:solidFill>
            <a:schemeClr val="accent3"/>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Knowledge-base</a:t>
          </a:r>
        </a:p>
      </dsp:txBody>
      <dsp:txXfrm>
        <a:off x="4713210" y="1012530"/>
        <a:ext cx="1376397" cy="139767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jmlr.csail.mit.edu/papers/v12/pedregosa11a.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jmlr.csail.mit.edu/papers/v12/pedregosa11a.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owardsdatascience.com/an-introduction-to-the-bootstrap-method-58bcb51b4d6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skolavefurinn.is/_opid/islenska/bokmenntir/heimspeki/heimspekingar/sokrates/14_sokrates_2/sokrates_eiturdrykkur_4.jp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ucsf.edu/news/2017/03/405926/artificial-intelligence-aids-scientists-uncovering-hallmarks-mystery-concuss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Shape 5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Shape 10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¹</a:t>
            </a:r>
            <a:r>
              <a:rPr lang="en" sz="1100" b="0" i="0" u="sng" strike="noStrike" cap="none">
                <a:solidFill>
                  <a:schemeClr val="hlink"/>
                </a:solidFill>
                <a:latin typeface="Arial"/>
                <a:ea typeface="Arial"/>
                <a:cs typeface="Arial"/>
                <a:sym typeface="Arial"/>
                <a:hlinkClick r:id="rId3"/>
              </a:rPr>
              <a:t>Scikit-learn: Machine Learning in Python</a:t>
            </a:r>
            <a:r>
              <a:rPr lang="en" sz="1100" b="0" i="0" u="none" strike="noStrike" cap="none">
                <a:solidFill>
                  <a:srgbClr val="000000"/>
                </a:solidFill>
                <a:latin typeface="Arial"/>
                <a:ea typeface="Arial"/>
                <a:cs typeface="Arial"/>
                <a:sym typeface="Arial"/>
              </a:rPr>
              <a:t>, Pedregosa </a:t>
            </a:r>
            <a:r>
              <a:rPr lang="en" sz="1100" b="0" i="1" u="none" strike="noStrike" cap="none">
                <a:solidFill>
                  <a:srgbClr val="000000"/>
                </a:solidFill>
                <a:latin typeface="Arial"/>
                <a:ea typeface="Arial"/>
                <a:cs typeface="Arial"/>
                <a:sym typeface="Arial"/>
              </a:rPr>
              <a:t>et al.</a:t>
            </a:r>
            <a:r>
              <a:rPr lang="en" sz="1100" b="0" i="0" u="none" strike="noStrike" cap="none">
                <a:solidFill>
                  <a:srgbClr val="000000"/>
                </a:solidFill>
                <a:latin typeface="Arial"/>
                <a:ea typeface="Arial"/>
                <a:cs typeface="Arial"/>
                <a:sym typeface="Arial"/>
              </a:rPr>
              <a:t>, JMLR 12, pp. 2825-2830, 2011.</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Shape 1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¹</a:t>
            </a:r>
            <a:r>
              <a:rPr lang="en" sz="1100" b="0" i="0" u="sng" strike="noStrike" cap="none">
                <a:solidFill>
                  <a:schemeClr val="hlink"/>
                </a:solidFill>
                <a:latin typeface="Arial"/>
                <a:ea typeface="Arial"/>
                <a:cs typeface="Arial"/>
                <a:sym typeface="Arial"/>
                <a:hlinkClick r:id="rId3"/>
              </a:rPr>
              <a:t>Scikit-learn: Machine Learning in Python</a:t>
            </a:r>
            <a:r>
              <a:rPr lang="en" sz="1100" b="0" i="0" u="none" strike="noStrike" cap="none">
                <a:solidFill>
                  <a:srgbClr val="000000"/>
                </a:solidFill>
                <a:latin typeface="Arial"/>
                <a:ea typeface="Arial"/>
                <a:cs typeface="Arial"/>
                <a:sym typeface="Arial"/>
              </a:rPr>
              <a:t>, Pedregosa </a:t>
            </a:r>
            <a:r>
              <a:rPr lang="en" sz="1100" b="0" i="1" u="none" strike="noStrike" cap="none">
                <a:solidFill>
                  <a:srgbClr val="000000"/>
                </a:solidFill>
                <a:latin typeface="Arial"/>
                <a:ea typeface="Arial"/>
                <a:cs typeface="Arial"/>
                <a:sym typeface="Arial"/>
              </a:rPr>
              <a:t>et al.</a:t>
            </a:r>
            <a:r>
              <a:rPr lang="en" sz="1100" b="0" i="0" u="none" strike="noStrike" cap="none">
                <a:solidFill>
                  <a:srgbClr val="000000"/>
                </a:solidFill>
                <a:latin typeface="Arial"/>
                <a:ea typeface="Arial"/>
                <a:cs typeface="Arial"/>
                <a:sym typeface="Arial"/>
              </a:rPr>
              <a:t>, JMLR 12, pp. 2825-2830, 2011.</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¹James, G., Witten, D., &amp; Hastie, T. (2013). An introduction to statistical learning with applications in R. New York: Springer New York. doi:10.1007/978-1-4614-7138-7</a:t>
            </a:r>
            <a:endParaRPr lang="en-US" baseline="0" dirty="0"/>
          </a:p>
          <a:p>
            <a:pPr marL="158750" indent="0">
              <a:buNone/>
            </a:pPr>
            <a:r>
              <a:rPr lang="en-US" dirty="0"/>
              <a:t>²Anonymous (</a:t>
            </a:r>
            <a:r>
              <a:rPr lang="en-US" dirty="0" err="1"/>
              <a:t>n.d.</a:t>
            </a:r>
            <a:r>
              <a:rPr lang="en-US" dirty="0"/>
              <a:t>) Cross-validation</a:t>
            </a:r>
            <a:r>
              <a:rPr lang="en-US" baseline="0" dirty="0"/>
              <a:t> and bootstrap. Stanford </a:t>
            </a:r>
            <a:r>
              <a:rPr lang="en-US" baseline="0" dirty="0" err="1"/>
              <a:t>Lagunita</a:t>
            </a:r>
            <a:r>
              <a:rPr lang="en-US" baseline="0" dirty="0"/>
              <a:t>. Humanities Science. Statistical Learning.</a:t>
            </a:r>
            <a:endParaRPr lang="en-US" dirty="0"/>
          </a:p>
        </p:txBody>
      </p:sp>
    </p:spTree>
    <p:extLst>
      <p:ext uri="{BB962C8B-B14F-4D97-AF65-F5344CB8AC3E}">
        <p14:creationId xmlns:p14="http://schemas.microsoft.com/office/powerpoint/2010/main" val="312210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Shape 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200" dirty="0"/>
              <a:t>¹James, G., Witten, D., &amp; Hastie, T. (2013). An introduction to statistical learning with applications in R. New York: Springer New York. doi:10.1007/978-1-4614-7138-7</a:t>
            </a:r>
          </a:p>
          <a:p>
            <a:pPr marL="0" lvl="0" indent="0"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3472619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Shape 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200" dirty="0"/>
              <a:t>¹Anonymous (</a:t>
            </a:r>
            <a:r>
              <a:rPr lang="en-US" sz="1200" dirty="0" err="1"/>
              <a:t>n.d.</a:t>
            </a:r>
            <a:r>
              <a:rPr lang="en-US" sz="1200" dirty="0"/>
              <a:t>) Cross-validation</a:t>
            </a:r>
            <a:r>
              <a:rPr lang="en-US" sz="1200" baseline="0" dirty="0"/>
              <a:t> and bootstrap. Stanford </a:t>
            </a:r>
            <a:r>
              <a:rPr lang="en-US" sz="1200" baseline="0" dirty="0" err="1"/>
              <a:t>Lagunita</a:t>
            </a:r>
            <a:r>
              <a:rPr lang="en-US" sz="1200" baseline="0" dirty="0"/>
              <a:t>. Humanities Science. Statistical Learning.</a:t>
            </a:r>
          </a:p>
          <a:p>
            <a:pPr marL="158750" indent="0">
              <a:buNone/>
            </a:pPr>
            <a:endParaRPr lang="en-US" sz="1200" baseline="0" dirty="0"/>
          </a:p>
          <a:p>
            <a:pPr marL="158750" indent="0">
              <a:buNone/>
            </a:pPr>
            <a:r>
              <a:rPr lang="en-US" sz="1200" baseline="0" dirty="0"/>
              <a:t>The validation estimate of the test error can be highly variable, depending on precisely which observations are included in the training set and which observations are included in the validation set.</a:t>
            </a:r>
            <a:endParaRPr lang="en-US" sz="1200" dirty="0"/>
          </a:p>
          <a:p>
            <a:pPr marL="0" lvl="0" indent="0" rtl="0">
              <a:lnSpc>
                <a:spcPct val="115000"/>
              </a:lnSpc>
              <a:spcBef>
                <a:spcPts val="0"/>
              </a:spcBef>
              <a:spcAft>
                <a:spcPts val="0"/>
              </a:spcAft>
              <a:buNone/>
            </a:pPr>
            <a:endParaRPr sz="1200" dirty="0"/>
          </a:p>
        </p:txBody>
      </p:sp>
    </p:spTree>
    <p:extLst>
      <p:ext uri="{BB962C8B-B14F-4D97-AF65-F5344CB8AC3E}">
        <p14:creationId xmlns:p14="http://schemas.microsoft.com/office/powerpoint/2010/main" val="4115431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¹Kuncheva L (</a:t>
            </a:r>
            <a:r>
              <a:rPr lang="en" dirty="0">
                <a:solidFill>
                  <a:schemeClr val="dk1"/>
                </a:solidFill>
              </a:rPr>
              <a:t>2004)</a:t>
            </a:r>
            <a:r>
              <a:rPr lang="en" dirty="0"/>
              <a:t>. Combining pattern classifiers: methods and algorithms. John Wiley &amp; Sons. </a:t>
            </a:r>
            <a:endParaRPr dirty="0"/>
          </a:p>
          <a:p>
            <a:pPr marL="0" lvl="0" indent="0">
              <a:spcBef>
                <a:spcPts val="0"/>
              </a:spcBef>
              <a:spcAft>
                <a:spcPts val="0"/>
              </a:spcAft>
              <a:buNone/>
            </a:pPr>
            <a:endParaRPr lang="en-US" dirty="0"/>
          </a:p>
          <a:p>
            <a:pPr marL="0" lvl="0" indent="0">
              <a:spcBef>
                <a:spcPts val="0"/>
              </a:spcBef>
              <a:spcAft>
                <a:spcPts val="0"/>
              </a:spcAft>
              <a:buNone/>
            </a:pPr>
            <a:r>
              <a:rPr lang="en-US" dirty="0"/>
              <a:t>Split-Sample Validation</a:t>
            </a:r>
          </a:p>
          <a:p>
            <a:pPr marL="0" lvl="0" indent="0">
              <a:spcBef>
                <a:spcPts val="0"/>
              </a:spcBef>
              <a:spcAft>
                <a:spcPts val="0"/>
              </a:spcAft>
              <a:buNone/>
            </a:pPr>
            <a:endParaRPr lang="en-US" dirty="0"/>
          </a:p>
          <a:p>
            <a:pPr marL="114300" marR="0" lvl="0" indent="0" defTabSz="914400">
              <a:lnSpc>
                <a:spcPct val="120000"/>
              </a:lnSpc>
              <a:spcBef>
                <a:spcPts val="0"/>
              </a:spcBef>
              <a:spcAft>
                <a:spcPts val="600"/>
              </a:spcAft>
              <a:buClr>
                <a:schemeClr val="accent6"/>
              </a:buClr>
              <a:buSzPct val="90000"/>
              <a:buFont typeface="Wingdings" panose="05000000000000000000" pitchFamily="2" charset="2"/>
              <a:buNone/>
            </a:pPr>
            <a:r>
              <a:rPr lang="en-US" sz="1100" b="0" i="0" u="none" strike="noStrike" cap="none" dirty="0">
                <a:solidFill>
                  <a:srgbClr val="1F2D29"/>
                </a:solidFill>
                <a:latin typeface="Arial"/>
                <a:ea typeface="Arial"/>
                <a:cs typeface="Arial"/>
                <a:sym typeface="Arial"/>
              </a:rPr>
              <a:t>If both sub-sets of data (Training and Testing) provide about the same accuracy, then the model may be a good one –but it still needs further evaluation.</a:t>
            </a:r>
          </a:p>
          <a:p>
            <a:pPr marL="114300" marR="0" lvl="0" indent="0" defTabSz="914400">
              <a:lnSpc>
                <a:spcPct val="120000"/>
              </a:lnSpc>
              <a:spcBef>
                <a:spcPts val="0"/>
              </a:spcBef>
              <a:spcAft>
                <a:spcPts val="600"/>
              </a:spcAft>
              <a:buClr>
                <a:schemeClr val="accent6"/>
              </a:buClr>
              <a:buSzPct val="90000"/>
              <a:buFont typeface="Wingdings" panose="05000000000000000000" pitchFamily="2" charset="2"/>
              <a:buNone/>
            </a:pPr>
            <a:r>
              <a:rPr lang="en-US" sz="1100" b="0" i="0" u="none" strike="noStrike" cap="none" dirty="0">
                <a:solidFill>
                  <a:srgbClr val="1F2D29"/>
                </a:solidFill>
                <a:latin typeface="Arial"/>
                <a:ea typeface="Arial"/>
                <a:cs typeface="Arial"/>
                <a:sym typeface="Arial"/>
              </a:rPr>
              <a:t>Use a hold-out sample (random records) to run against the model and see if the same accuracy scores are obtained.</a:t>
            </a:r>
          </a:p>
          <a:p>
            <a:pPr marL="0" lvl="0" indent="0">
              <a:spcBef>
                <a:spcPts val="0"/>
              </a:spcBef>
              <a:spcAft>
                <a:spcPts val="0"/>
              </a:spcAft>
              <a:buNone/>
            </a:pPr>
            <a:endParaRPr dirty="0"/>
          </a:p>
          <a:p>
            <a:pPr marL="0" lvl="0" indent="0">
              <a:spcBef>
                <a:spcPts val="0"/>
              </a:spcBef>
              <a:spcAft>
                <a:spcPts val="0"/>
              </a:spcAft>
              <a:buNone/>
            </a:pPr>
            <a:r>
              <a:rPr lang="en" sz="1200" dirty="0">
                <a:solidFill>
                  <a:srgbClr val="333333"/>
                </a:solidFill>
                <a:highlight>
                  <a:srgbClr val="FFFFFF"/>
                </a:highlight>
              </a:rPr>
              <a:t>Experimental validation using an external data set is the best method of validating a model and ensuring generalizability.</a:t>
            </a:r>
          </a:p>
          <a:p>
            <a:pPr marL="0" lvl="0" indent="0">
              <a:spcBef>
                <a:spcPts val="0"/>
              </a:spcBef>
              <a:spcAft>
                <a:spcPts val="0"/>
              </a:spcAft>
              <a:buNone/>
            </a:pPr>
            <a:r>
              <a:rPr lang="en" sz="1200" dirty="0">
                <a:solidFill>
                  <a:srgbClr val="333333"/>
                </a:solidFill>
                <a:highlight>
                  <a:srgbClr val="FFFFFF"/>
                </a:highlight>
              </a:rPr>
              <a:t>Partitioning may be used if one </a:t>
            </a:r>
            <a:r>
              <a:rPr lang="en-US" sz="1200" dirty="0">
                <a:solidFill>
                  <a:srgbClr val="333333"/>
                </a:solidFill>
                <a:highlight>
                  <a:srgbClr val="FFFFFF"/>
                </a:highlight>
              </a:rPr>
              <a:t>set of dataset is available. This may not be necessary if a separate validation (external dataset testing/validation) will be used.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a:t>
            </a:r>
            <a:r>
              <a:rPr lang="en-US" sz="1100" b="0" i="0" u="none" strike="noStrike" cap="none" dirty="0" err="1">
                <a:solidFill>
                  <a:srgbClr val="000000"/>
                </a:solidFill>
                <a:effectLst/>
                <a:latin typeface="Arial"/>
                <a:ea typeface="Arial"/>
                <a:cs typeface="Arial"/>
                <a:sym typeface="Arial"/>
              </a:rPr>
              <a:t>Steyerberg</a:t>
            </a:r>
            <a:r>
              <a:rPr lang="en-US" sz="1100" b="0" i="0" u="none" strike="noStrike" cap="none" dirty="0">
                <a:solidFill>
                  <a:srgbClr val="000000"/>
                </a:solidFill>
                <a:effectLst/>
                <a:latin typeface="Arial"/>
                <a:ea typeface="Arial"/>
                <a:cs typeface="Arial"/>
                <a:sym typeface="Arial"/>
              </a:rPr>
              <a:t>, E. (2009). Clinical prediction models: A practical approach to development, validation, and updating.</a:t>
            </a:r>
            <a:r>
              <a:rPr lang="en-US" sz="1100" b="0" i="1"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New York: Springer.</a:t>
            </a:r>
          </a:p>
          <a:p>
            <a:pPr marL="158750" indent="0">
              <a:buNone/>
            </a:pPr>
            <a:endParaRPr lang="en-US" dirty="0"/>
          </a:p>
          <a:p>
            <a:pPr marL="158750" indent="0">
              <a:buNone/>
            </a:pPr>
            <a:r>
              <a:rPr lang="en-US" dirty="0"/>
              <a:t>This is not ideal for data patterns of skewed distributions.</a:t>
            </a:r>
          </a:p>
          <a:p>
            <a:pPr marL="158750" indent="0">
              <a:buNone/>
            </a:pPr>
            <a:r>
              <a:rPr lang="en-US" dirty="0"/>
              <a:t>Drawback: Reduces dataset allocated for building the model. Less efficient method.</a:t>
            </a:r>
          </a:p>
          <a:p>
            <a:pPr marL="158750" indent="0">
              <a:buNone/>
            </a:pPr>
            <a:r>
              <a:rPr lang="en-US" dirty="0"/>
              <a:t>Simple but is not considered efficient form of validation.</a:t>
            </a:r>
          </a:p>
        </p:txBody>
      </p:sp>
    </p:spTree>
    <p:extLst>
      <p:ext uri="{BB962C8B-B14F-4D97-AF65-F5344CB8AC3E}">
        <p14:creationId xmlns:p14="http://schemas.microsoft.com/office/powerpoint/2010/main" val="196847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¹</a:t>
            </a:r>
            <a:r>
              <a:rPr lang="en-US" sz="1100" dirty="0"/>
              <a:t>¹James, G., Witten, D., &amp; Hastie, T. (2013). An introduction to statistical learning with applications in R. New York: Springer New York. doi:10.1007/978-1-4614-7138-7</a:t>
            </a: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²UCLA CTSI (</a:t>
            </a:r>
            <a:r>
              <a:rPr lang="en-US" baseline="0" dirty="0" err="1"/>
              <a:t>n.d.</a:t>
            </a:r>
            <a:r>
              <a:rPr lang="en-US" baseline="0" dirty="0"/>
              <a:t>). Bootstrap and Model Validation. University of California Los Angeles, Clinical and Translational Science Institute, Education and Training. Accelerating Discoveries Toward Better Health.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aseline="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baseline="0" dirty="0">
                <a:solidFill>
                  <a:srgbClr val="000000"/>
                </a:solidFill>
                <a:latin typeface="Arial"/>
                <a:ea typeface="Arial"/>
                <a:cs typeface="Arial"/>
                <a:sym typeface="Arial"/>
              </a:rPr>
              <a:t>Cross-validation is an extension of split-sample validation, aiming for more stability</a:t>
            </a:r>
            <a:endParaRPr lang="en-US" baseline="0" dirty="0"/>
          </a:p>
        </p:txBody>
      </p:sp>
    </p:spTree>
    <p:extLst>
      <p:ext uri="{BB962C8B-B14F-4D97-AF65-F5344CB8AC3E}">
        <p14:creationId xmlns:p14="http://schemas.microsoft.com/office/powerpoint/2010/main" val="609251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Source: </a:t>
            </a:r>
            <a:r>
              <a:rPr lang="en-US" sz="1100" b="0" i="0" u="none" strike="noStrike" cap="none" dirty="0" err="1">
                <a:solidFill>
                  <a:srgbClr val="000000"/>
                </a:solidFill>
                <a:effectLst/>
                <a:latin typeface="Arial"/>
                <a:ea typeface="Arial"/>
                <a:cs typeface="Arial"/>
                <a:sym typeface="Arial"/>
              </a:rPr>
              <a:t>Steyerberg</a:t>
            </a:r>
            <a:r>
              <a:rPr lang="en-US" sz="1100" b="0" i="0" u="none" strike="noStrike" cap="none" dirty="0">
                <a:solidFill>
                  <a:srgbClr val="000000"/>
                </a:solidFill>
                <a:effectLst/>
                <a:latin typeface="Arial"/>
                <a:ea typeface="Arial"/>
                <a:cs typeface="Arial"/>
                <a:sym typeface="Arial"/>
              </a:rPr>
              <a:t>, E. (2009). Clinical prediction models: A practical approach to development, validation, and updating.</a:t>
            </a:r>
            <a:r>
              <a:rPr lang="en-US" sz="1100" b="0" i="1"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rPr>
              <a:t>New York: Springer.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Example here is a ten-fold cross-validation which data set uses 90% of the total sample for validation.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Performance measures is derived by averaging the tests of the n models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effectLst/>
              <a:latin typeface="Arial"/>
              <a:ea typeface="Arial"/>
              <a:cs typeface="Arial"/>
              <a:sym typeface="Arial"/>
            </a:endParaRPr>
          </a:p>
          <a:p>
            <a:pPr marL="457200" indent="-298450">
              <a:buFontTx/>
              <a:buChar char="-"/>
            </a:pPr>
            <a:r>
              <a:rPr lang="en-US" sz="1100" b="0" i="0" u="none" strike="noStrike" cap="none" baseline="0" dirty="0">
                <a:solidFill>
                  <a:srgbClr val="000000"/>
                </a:solidFill>
                <a:latin typeface="Arial"/>
                <a:ea typeface="Arial"/>
                <a:cs typeface="Arial"/>
                <a:sym typeface="Arial"/>
              </a:rPr>
              <a:t>A problem is that cross-validation may not properly reflect all sources of model uncertainty, such as caused by automated variable selection methods.</a:t>
            </a:r>
          </a:p>
          <a:p>
            <a:pPr marL="457200" indent="-298450">
              <a:buFontTx/>
              <a:buChar char="-"/>
            </a:pPr>
            <a:r>
              <a:rPr lang="en-US" sz="1100" b="0" i="0" u="none" strike="noStrike" cap="none" dirty="0">
                <a:solidFill>
                  <a:srgbClr val="000000"/>
                </a:solidFill>
                <a:effectLst/>
                <a:latin typeface="Arial"/>
                <a:ea typeface="Arial"/>
                <a:cs typeface="Arial"/>
                <a:sym typeface="Arial"/>
              </a:rPr>
              <a:t>Cross validation can suffer from bias or variance. Increasing the number of splits, the variance will increase too and the bias will decrease. On the other hand, if we decrease the number of splits, the bias will increase and the variance will decrease.</a:t>
            </a:r>
          </a:p>
          <a:p>
            <a:pPr marL="158750" indent="0">
              <a:buNone/>
            </a:pPr>
            <a:endParaRPr lang="en-US" dirty="0"/>
          </a:p>
        </p:txBody>
      </p:sp>
    </p:spTree>
    <p:extLst>
      <p:ext uri="{BB962C8B-B14F-4D97-AF65-F5344CB8AC3E}">
        <p14:creationId xmlns:p14="http://schemas.microsoft.com/office/powerpoint/2010/main" val="3611574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¹James, G., Witten, D., &amp; Hastie, T. (2013). An introduction to statistical learning with applications in R. New York: Springer New York. doi:10.1007/978-1-4614-7138-7</a:t>
            </a:r>
            <a:endParaRPr lang="en-US" baseline="0" dirty="0"/>
          </a:p>
        </p:txBody>
      </p:sp>
    </p:spTree>
    <p:extLst>
      <p:ext uri="{BB962C8B-B14F-4D97-AF65-F5344CB8AC3E}">
        <p14:creationId xmlns:p14="http://schemas.microsoft.com/office/powerpoint/2010/main" val="476409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¹James, G., Witten, D., &amp; Hastie, T. (2013). An introduction to statistical learning with applications in R. New York: Springer New York. doi:10.1007/978-1-4614-7138-7</a:t>
            </a:r>
            <a:endParaRPr lang="en-US" baseline="0" dirty="0"/>
          </a:p>
        </p:txBody>
      </p:sp>
    </p:spTree>
    <p:extLst>
      <p:ext uri="{BB962C8B-B14F-4D97-AF65-F5344CB8AC3E}">
        <p14:creationId xmlns:p14="http://schemas.microsoft.com/office/powerpoint/2010/main" val="1171416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¹Anonymous (</a:t>
            </a:r>
            <a:r>
              <a:rPr lang="en-US" dirty="0" err="1"/>
              <a:t>n.d.</a:t>
            </a:r>
            <a:r>
              <a:rPr lang="en-US" dirty="0"/>
              <a:t>) Cross-validation</a:t>
            </a:r>
            <a:r>
              <a:rPr lang="en-US" baseline="0" dirty="0"/>
              <a:t> and bootstrap. Stanford </a:t>
            </a:r>
            <a:r>
              <a:rPr lang="en-US" baseline="0" dirty="0" err="1"/>
              <a:t>Lagunita</a:t>
            </a:r>
            <a:r>
              <a:rPr lang="en-US" baseline="0" dirty="0"/>
              <a:t>. Humanities Science. Statistical Learning.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aseline="0" dirty="0"/>
              <a:t>² UCLA CTSI (</a:t>
            </a:r>
            <a:r>
              <a:rPr lang="en-US" baseline="0" dirty="0" err="1"/>
              <a:t>n.d.</a:t>
            </a:r>
            <a:r>
              <a:rPr lang="en-US" baseline="0" dirty="0"/>
              <a:t>). Bootstrap and Model Validation. University of California Los Angeles, Clinical and Translational Science Institute, Education and Training. Accelerating Discoveries Toward Better Health.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en-US" dirty="0"/>
              <a:t>Bootstrap theory says that the distance between the population mean and sample mean is similar to the distance between sample mean and bootstrap ‘subsample’ mean</a:t>
            </a:r>
            <a:r>
              <a:rPr lang="en-US" baseline="0" dirty="0"/>
              <a:t>²</a:t>
            </a:r>
            <a:r>
              <a:rPr lang="en-US" altLang="en-US" dirty="0"/>
              <a:t>.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r>
              <a:rPr lang="en-US" sz="1100" b="0" i="0" u="none" strike="noStrike" cap="none" baseline="0" dirty="0">
                <a:solidFill>
                  <a:srgbClr val="000000"/>
                </a:solidFill>
                <a:latin typeface="Arial"/>
                <a:ea typeface="Arial"/>
                <a:cs typeface="Arial"/>
                <a:sym typeface="Arial"/>
              </a:rPr>
              <a:t>In the context of model validation, 100–200 bootstraps may often be sufficient to obtain stable estimates, but in one simulation study we reached a plateau only after 500 bootstrap repetitions. 401 With current computer power bootstrap validation is a feasible technique for most prediction problems.</a:t>
            </a:r>
            <a:endParaRPr lang="en-US" dirty="0"/>
          </a:p>
          <a:p>
            <a:endParaRPr lang="en-US" dirty="0"/>
          </a:p>
        </p:txBody>
      </p:sp>
    </p:spTree>
    <p:extLst>
      <p:ext uri="{BB962C8B-B14F-4D97-AF65-F5344CB8AC3E}">
        <p14:creationId xmlns:p14="http://schemas.microsoft.com/office/powerpoint/2010/main" val="2452527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Source: Yun, L. (2019). An Introduction to the </a:t>
            </a:r>
            <a:r>
              <a:rPr lang="en-US" dirty="0" err="1"/>
              <a:t>Boostrap</a:t>
            </a:r>
            <a:r>
              <a:rPr lang="en-US" dirty="0"/>
              <a:t> Method. Towards Data Science. Retrieved on 6/2/2019 from </a:t>
            </a:r>
            <a:r>
              <a:rPr lang="en-US" dirty="0">
                <a:hlinkClick r:id="rId3"/>
              </a:rPr>
              <a:t>https://towardsdatascience.com/an-introduction-to-the-bootstrap-method-58bcb51b4d60</a:t>
            </a:r>
            <a:endParaRPr lang="en-US" dirty="0"/>
          </a:p>
          <a:p>
            <a:pPr marL="158750" indent="0">
              <a:buNone/>
            </a:pPr>
            <a:endParaRPr lang="en-US" dirty="0"/>
          </a:p>
          <a:p>
            <a:pPr marL="158750" indent="0">
              <a:buNone/>
            </a:pPr>
            <a:r>
              <a:rPr lang="en-US" dirty="0"/>
              <a:t>Modern computing power and available resources/toolkit allows us this to be efficiently executed without manually repeating the # of numerous </a:t>
            </a:r>
            <a:r>
              <a:rPr lang="en-US" dirty="0" err="1"/>
              <a:t>repititions</a:t>
            </a:r>
            <a:r>
              <a:rPr lang="en-US" dirty="0"/>
              <a:t>.</a:t>
            </a:r>
          </a:p>
        </p:txBody>
      </p:sp>
    </p:spTree>
    <p:extLst>
      <p:ext uri="{BB962C8B-B14F-4D97-AF65-F5344CB8AC3E}">
        <p14:creationId xmlns:p14="http://schemas.microsoft.com/office/powerpoint/2010/main" val="159204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Reproduceability</a:t>
            </a:r>
            <a:r>
              <a:rPr lang="en-US" dirty="0"/>
              <a:t> (same population)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Generalizability - Transportability</a:t>
            </a:r>
          </a:p>
          <a:p>
            <a:endParaRPr lang="en-US" dirty="0"/>
          </a:p>
        </p:txBody>
      </p:sp>
    </p:spTree>
    <p:extLst>
      <p:ext uri="{BB962C8B-B14F-4D97-AF65-F5344CB8AC3E}">
        <p14:creationId xmlns:p14="http://schemas.microsoft.com/office/powerpoint/2010/main" val="1464296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Re-evaluation can use validation methods in traditional research</a:t>
            </a:r>
          </a:p>
          <a:p>
            <a:endParaRPr lang="en-US" dirty="0"/>
          </a:p>
          <a:p>
            <a:pPr marL="158750" indent="0">
              <a:buNone/>
            </a:pPr>
            <a:r>
              <a:rPr lang="en-US" sz="1100" b="0" i="0" u="none" strike="noStrike" cap="none" baseline="0" dirty="0">
                <a:solidFill>
                  <a:srgbClr val="000000"/>
                </a:solidFill>
                <a:latin typeface="Arial"/>
                <a:ea typeface="Arial"/>
                <a:cs typeface="Arial"/>
                <a:sym typeface="Arial"/>
              </a:rPr>
              <a:t>Make sure as you look at the outcome of your predictions that there are actual interventions that can take place based on the</a:t>
            </a:r>
          </a:p>
          <a:p>
            <a:pPr marL="158750" indent="0">
              <a:buNone/>
            </a:pPr>
            <a:r>
              <a:rPr lang="en-US" sz="1100" b="0" i="0" u="none" strike="noStrike" cap="none" baseline="0" dirty="0">
                <a:solidFill>
                  <a:srgbClr val="000000"/>
                </a:solidFill>
                <a:latin typeface="Arial"/>
                <a:ea typeface="Arial"/>
                <a:cs typeface="Arial"/>
                <a:sym typeface="Arial"/>
              </a:rPr>
              <a:t>results. To prove your model makes a difference with the intervention, you must have some way to compare it to existing</a:t>
            </a:r>
          </a:p>
          <a:p>
            <a:pPr marL="158750" indent="0">
              <a:buNone/>
            </a:pPr>
            <a:r>
              <a:rPr lang="en-US" sz="1100" b="0" i="0" u="none" strike="noStrike" cap="none" baseline="0" dirty="0">
                <a:solidFill>
                  <a:srgbClr val="000000"/>
                </a:solidFill>
                <a:latin typeface="Arial"/>
                <a:ea typeface="Arial"/>
                <a:cs typeface="Arial"/>
                <a:sym typeface="Arial"/>
              </a:rPr>
              <a:t>methods and demonstrate that your predictions actually improve health care (Miner et al., 2016).</a:t>
            </a:r>
            <a:endParaRPr lang="en-US" dirty="0"/>
          </a:p>
          <a:p>
            <a:endParaRPr lang="en-US" dirty="0"/>
          </a:p>
        </p:txBody>
      </p:sp>
    </p:spTree>
    <p:extLst>
      <p:ext uri="{BB962C8B-B14F-4D97-AF65-F5344CB8AC3E}">
        <p14:creationId xmlns:p14="http://schemas.microsoft.com/office/powerpoint/2010/main" val="3579780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Winters-Miner et al., 2015</a:t>
            </a:r>
            <a:endParaRPr dirty="0"/>
          </a:p>
        </p:txBody>
      </p:sp>
    </p:spTree>
    <p:extLst>
      <p:ext uri="{BB962C8B-B14F-4D97-AF65-F5344CB8AC3E}">
        <p14:creationId xmlns:p14="http://schemas.microsoft.com/office/powerpoint/2010/main" val="297337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Winters-Miner et al., 2015</a:t>
            </a:r>
            <a:endParaRPr dirty="0"/>
          </a:p>
        </p:txBody>
      </p:sp>
    </p:spTree>
    <p:extLst>
      <p:ext uri="{BB962C8B-B14F-4D97-AF65-F5344CB8AC3E}">
        <p14:creationId xmlns:p14="http://schemas.microsoft.com/office/powerpoint/2010/main" val="626191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 CDSS can also be classified as Active and Passive</a:t>
            </a:r>
          </a:p>
          <a:p>
            <a:pPr marL="0" lvl="0" indent="0">
              <a:spcBef>
                <a:spcPts val="0"/>
              </a:spcBef>
              <a:spcAft>
                <a:spcPts val="0"/>
              </a:spcAft>
              <a:buNone/>
            </a:pPr>
            <a:r>
              <a:rPr lang="en-US" dirty="0"/>
              <a:t>Winters-Miner et al., 2015</a:t>
            </a:r>
          </a:p>
          <a:p>
            <a:pPr marL="158750" indent="0">
              <a:buNone/>
            </a:pPr>
            <a:r>
              <a:rPr lang="en-US" sz="1100" b="0" i="0" u="none" strike="noStrike" cap="none" baseline="0" dirty="0">
                <a:solidFill>
                  <a:srgbClr val="000000"/>
                </a:solidFill>
                <a:latin typeface="Arial"/>
                <a:ea typeface="Arial"/>
                <a:cs typeface="Arial"/>
                <a:sym typeface="Arial"/>
              </a:rPr>
              <a:t>-There are so many variables in the medical decision-making process that outcomes based on knowledge versus those based on experience are often discordant.</a:t>
            </a:r>
          </a:p>
          <a:p>
            <a:pPr marL="158750" indent="0">
              <a:buNone/>
            </a:pPr>
            <a:r>
              <a:rPr lang="en-US" sz="1100" b="0" i="0" u="none" strike="noStrike" cap="none" baseline="0" dirty="0">
                <a:solidFill>
                  <a:srgbClr val="000000"/>
                </a:solidFill>
                <a:latin typeface="Arial"/>
                <a:ea typeface="Arial"/>
                <a:cs typeface="Arial"/>
                <a:sym typeface="Arial"/>
              </a:rPr>
              <a:t>-It is practicably impossible to teach physicians all of the knowledge acquired by experience, because the environmental variables are constantly changing so the body and nature of our experiences</a:t>
            </a:r>
          </a:p>
          <a:p>
            <a:pPr marL="158750" indent="0">
              <a:buNone/>
            </a:pPr>
            <a:r>
              <a:rPr lang="en-US" sz="1100" b="0" i="0" u="none" strike="noStrike" cap="none" baseline="0" dirty="0">
                <a:solidFill>
                  <a:srgbClr val="000000"/>
                </a:solidFill>
                <a:latin typeface="Arial"/>
                <a:ea typeface="Arial"/>
                <a:cs typeface="Arial"/>
                <a:sym typeface="Arial"/>
              </a:rPr>
              <a:t>evolve through time, reflecting particular outcomes under specific conditions.</a:t>
            </a:r>
          </a:p>
          <a:p>
            <a:pPr marL="158750" indent="0">
              <a:buNone/>
            </a:pPr>
            <a:r>
              <a:rPr lang="en-US" sz="1100" b="0" i="0" u="none" strike="noStrike" cap="none" baseline="0" dirty="0">
                <a:solidFill>
                  <a:srgbClr val="000000"/>
                </a:solidFill>
                <a:latin typeface="Arial"/>
                <a:cs typeface="Arial"/>
                <a:sym typeface="Arial"/>
              </a:rPr>
              <a:t>- </a:t>
            </a:r>
            <a:r>
              <a:rPr lang="en-US" sz="1100" b="0" i="0" u="none" strike="noStrike" cap="none" baseline="0" dirty="0">
                <a:solidFill>
                  <a:srgbClr val="000000"/>
                </a:solidFill>
                <a:latin typeface="Arial"/>
                <a:ea typeface="Arial"/>
                <a:cs typeface="Arial"/>
                <a:sym typeface="Arial"/>
              </a:rPr>
              <a:t>Non-knowledge based systems that do not use a set of defined </a:t>
            </a:r>
            <a:r>
              <a:rPr lang="en-US" sz="1100" b="0" i="1" u="none" strike="noStrike" cap="none" baseline="0" dirty="0">
                <a:solidFill>
                  <a:srgbClr val="000000"/>
                </a:solidFill>
                <a:latin typeface="Arial"/>
                <a:ea typeface="Arial"/>
                <a:cs typeface="Arial"/>
                <a:sym typeface="Arial"/>
              </a:rPr>
              <a:t>a priori </a:t>
            </a:r>
            <a:r>
              <a:rPr lang="en-US" sz="1100" b="0" i="0" u="none" strike="noStrike" cap="none" baseline="0" dirty="0">
                <a:solidFill>
                  <a:srgbClr val="000000"/>
                </a:solidFill>
                <a:latin typeface="Arial"/>
                <a:ea typeface="Arial"/>
                <a:cs typeface="Arial"/>
                <a:sym typeface="Arial"/>
              </a:rPr>
              <a:t>rules, but instead use artificial intelligence algorithms to induce the rules through machine learning methods, allowing the system to learn from hundreds or even thousands of encounters, rebuilding the “model” set of rules as environmental variables</a:t>
            </a:r>
          </a:p>
          <a:p>
            <a:pPr marL="158750" indent="0">
              <a:buNone/>
            </a:pPr>
            <a:r>
              <a:rPr lang="en-US" sz="1100" b="0" i="0" u="none" strike="noStrike" cap="none" baseline="0" dirty="0">
                <a:solidFill>
                  <a:srgbClr val="000000"/>
                </a:solidFill>
                <a:latin typeface="Arial"/>
                <a:ea typeface="Arial"/>
                <a:cs typeface="Arial"/>
                <a:sym typeface="Arial"/>
              </a:rPr>
              <a:t>change. These systems can be based on neural networks, genetic algorithms, support vector machines, decision trees, or any other machine learning technology, which “learns” to recognize patterns in data sets case by case.</a:t>
            </a:r>
            <a:endParaRPr dirty="0"/>
          </a:p>
        </p:txBody>
      </p:sp>
    </p:spTree>
    <p:extLst>
      <p:ext uri="{BB962C8B-B14F-4D97-AF65-F5344CB8AC3E}">
        <p14:creationId xmlns:p14="http://schemas.microsoft.com/office/powerpoint/2010/main" val="357981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Image source retrieved 6/1/2019 from </a:t>
            </a:r>
            <a:r>
              <a:rPr lang="en-US" sz="1100" b="0" i="0" u="none" strike="noStrike" cap="none" dirty="0">
                <a:solidFill>
                  <a:srgbClr val="000000"/>
                </a:solidFill>
                <a:effectLst/>
                <a:latin typeface="Arial"/>
                <a:ea typeface="Arial"/>
                <a:cs typeface="Arial"/>
                <a:sym typeface="Arial"/>
                <a:hlinkClick r:id="rId3"/>
              </a:rPr>
              <a:t>http://www.skolavefurinn.is/_opid/islenska/bokmenntir/heimspeki/heimspekingar/sokrates/14_sokrates_2/sokrates_eiturdrykkur_4.jpg</a:t>
            </a:r>
            <a:endParaRPr lang="en-US"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en-US" dirty="0"/>
              <a:t>Winters-Miner et al., 2015</a:t>
            </a:r>
          </a:p>
          <a:p>
            <a:pPr marL="158750" indent="0">
              <a:buNone/>
            </a:pPr>
            <a:r>
              <a:rPr lang="en-US" dirty="0"/>
              <a:t>- </a:t>
            </a:r>
            <a:r>
              <a:rPr lang="en-US" sz="1100" b="0" i="0" u="none" strike="noStrike" cap="none" baseline="0" dirty="0">
                <a:solidFill>
                  <a:srgbClr val="000000"/>
                </a:solidFill>
                <a:latin typeface="Arial"/>
                <a:ea typeface="Arial"/>
                <a:cs typeface="Arial"/>
                <a:sym typeface="Arial"/>
              </a:rPr>
              <a:t>In such a hybrid system, multiple predicted outcomes are posed for the physician, based on data input from knowledge and experience bases, and furnished with associated probabilities to</a:t>
            </a:r>
          </a:p>
          <a:p>
            <a:pPr marL="158750" indent="0">
              <a:buNone/>
            </a:pPr>
            <a:r>
              <a:rPr lang="en-US" sz="1100" b="0" i="0" u="none" strike="noStrike" cap="none" baseline="0" dirty="0">
                <a:solidFill>
                  <a:srgbClr val="000000"/>
                </a:solidFill>
                <a:latin typeface="Arial"/>
                <a:ea typeface="Arial"/>
                <a:cs typeface="Arial"/>
                <a:sym typeface="Arial"/>
              </a:rPr>
              <a:t>permit the selection of the appropriate decision. As we continue to learn more about cognitive science, and distil this knowledge into principles, we can apply them to improve these “intelligent”</a:t>
            </a:r>
          </a:p>
          <a:p>
            <a:pPr marL="158750" indent="0">
              <a:buNone/>
            </a:pPr>
            <a:r>
              <a:rPr lang="en-US" sz="1100" b="0" i="0" u="none" strike="noStrike" cap="none" baseline="0" dirty="0">
                <a:solidFill>
                  <a:srgbClr val="000000"/>
                </a:solidFill>
                <a:latin typeface="Arial"/>
                <a:ea typeface="Arial"/>
                <a:cs typeface="Arial"/>
                <a:sym typeface="Arial"/>
              </a:rPr>
              <a:t>systems to help us make the best clinical decisions possible at the time. This practice of continuous incorporation of patient data, cognitive knowledge, and clinical experience is referred to often as</a:t>
            </a:r>
          </a:p>
          <a:p>
            <a:pPr marL="158750" indent="0">
              <a:buNone/>
            </a:pPr>
            <a:r>
              <a:rPr lang="en-US" sz="1100" b="0" i="0" u="none" strike="noStrike" cap="none" baseline="0" dirty="0">
                <a:solidFill>
                  <a:srgbClr val="000000"/>
                </a:solidFill>
                <a:latin typeface="Arial"/>
                <a:ea typeface="Arial"/>
                <a:cs typeface="Arial"/>
                <a:sym typeface="Arial"/>
              </a:rPr>
              <a:t>“rapid learning.” Rapid learning approaches that continuously update the CDSS as new data become available provide an ability to create decision models that adapt to the availability of new</a:t>
            </a:r>
          </a:p>
          <a:p>
            <a:pPr marL="158750" indent="0">
              <a:buNone/>
            </a:pPr>
            <a:r>
              <a:rPr lang="en-US" sz="1100" b="0" i="0" u="none" strike="noStrike" cap="none" baseline="0" dirty="0">
                <a:solidFill>
                  <a:srgbClr val="000000"/>
                </a:solidFill>
                <a:latin typeface="Arial"/>
                <a:ea typeface="Arial"/>
                <a:cs typeface="Arial"/>
                <a:sym typeface="Arial"/>
              </a:rPr>
              <a:t>treatments, interventions, and metrics (variables) that can be input to the modeling process.</a:t>
            </a:r>
            <a:endParaRPr lang="en-US" dirty="0"/>
          </a:p>
        </p:txBody>
      </p:sp>
    </p:spTree>
    <p:extLst>
      <p:ext uri="{BB962C8B-B14F-4D97-AF65-F5344CB8AC3E}">
        <p14:creationId xmlns:p14="http://schemas.microsoft.com/office/powerpoint/2010/main" val="1945999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80576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Winters-Miner et al., 2015</a:t>
            </a:r>
          </a:p>
          <a:p>
            <a:pPr marL="158750" indent="0">
              <a:buNone/>
            </a:pPr>
            <a:r>
              <a:rPr lang="en-US" dirty="0"/>
              <a:t>- </a:t>
            </a:r>
            <a:r>
              <a:rPr lang="en-US" sz="1100" b="0" i="0" u="none" strike="noStrike" cap="none" baseline="0" dirty="0">
                <a:solidFill>
                  <a:srgbClr val="000000"/>
                </a:solidFill>
                <a:latin typeface="Arial"/>
                <a:ea typeface="Arial"/>
                <a:cs typeface="Arial"/>
                <a:sym typeface="Arial"/>
              </a:rPr>
              <a:t>In such a hybrid system, multiple predicted outcomes are posed for the physician, based on data input from knowledge and experience bases, and furnished with associated probabilities to</a:t>
            </a:r>
          </a:p>
          <a:p>
            <a:pPr marL="158750" indent="0">
              <a:buNone/>
            </a:pPr>
            <a:r>
              <a:rPr lang="en-US" sz="1100" b="0" i="0" u="none" strike="noStrike" cap="none" baseline="0" dirty="0">
                <a:solidFill>
                  <a:srgbClr val="000000"/>
                </a:solidFill>
                <a:latin typeface="Arial"/>
                <a:ea typeface="Arial"/>
                <a:cs typeface="Arial"/>
                <a:sym typeface="Arial"/>
              </a:rPr>
              <a:t>permit the selection of the appropriate decision. As we continue to learn more about cognitive science, and distil this knowledge into principles, we can apply them to improve these “intelligent”</a:t>
            </a:r>
          </a:p>
          <a:p>
            <a:pPr marL="158750" indent="0">
              <a:buNone/>
            </a:pPr>
            <a:r>
              <a:rPr lang="en-US" sz="1100" b="0" i="0" u="none" strike="noStrike" cap="none" baseline="0" dirty="0">
                <a:solidFill>
                  <a:srgbClr val="000000"/>
                </a:solidFill>
                <a:latin typeface="Arial"/>
                <a:ea typeface="Arial"/>
                <a:cs typeface="Arial"/>
                <a:sym typeface="Arial"/>
              </a:rPr>
              <a:t>systems to help us make the best clinical decisions possible at the time. This practice of continuous incorporation of patient data, cognitive knowledge, and clinical experience is referred to often as</a:t>
            </a:r>
          </a:p>
          <a:p>
            <a:pPr marL="158750" indent="0">
              <a:buNone/>
            </a:pPr>
            <a:r>
              <a:rPr lang="en-US" sz="1100" b="0" i="0" u="none" strike="noStrike" cap="none" baseline="0" dirty="0">
                <a:solidFill>
                  <a:srgbClr val="000000"/>
                </a:solidFill>
                <a:latin typeface="Arial"/>
                <a:ea typeface="Arial"/>
                <a:cs typeface="Arial"/>
                <a:sym typeface="Arial"/>
              </a:rPr>
              <a:t>“rapid learning.” Rapid learning approaches that continuously update the CDSS as new data become available provide an ability to create decision models that adapt to the availability of new</a:t>
            </a:r>
          </a:p>
          <a:p>
            <a:pPr marL="158750" indent="0">
              <a:buNone/>
            </a:pPr>
            <a:r>
              <a:rPr lang="en-US" sz="1100" b="0" i="0" u="none" strike="noStrike" cap="none" baseline="0" dirty="0">
                <a:solidFill>
                  <a:srgbClr val="000000"/>
                </a:solidFill>
                <a:latin typeface="Arial"/>
                <a:ea typeface="Arial"/>
                <a:cs typeface="Arial"/>
                <a:sym typeface="Arial"/>
              </a:rPr>
              <a:t>treatments, interventions, and metrics (variables) that can be input to the modeling process.</a:t>
            </a:r>
            <a:endParaRPr lang="en-US" dirty="0"/>
          </a:p>
        </p:txBody>
      </p:sp>
    </p:spTree>
    <p:extLst>
      <p:ext uri="{BB962C8B-B14F-4D97-AF65-F5344CB8AC3E}">
        <p14:creationId xmlns:p14="http://schemas.microsoft.com/office/powerpoint/2010/main" val="1945323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Winters-Miner et al., 2015</a:t>
            </a:r>
          </a:p>
          <a:p>
            <a:pPr marL="457200" indent="-298450">
              <a:buFontTx/>
              <a:buChar char="-"/>
            </a:pPr>
            <a:r>
              <a:rPr lang="en-US" sz="1100" b="0" i="0" u="none" strike="noStrike" cap="none" baseline="0" dirty="0">
                <a:solidFill>
                  <a:srgbClr val="000000"/>
                </a:solidFill>
                <a:latin typeface="Arial"/>
                <a:ea typeface="Arial"/>
                <a:cs typeface="Arial"/>
                <a:sym typeface="Arial"/>
              </a:rPr>
              <a:t>is typically guided by SOPs (standard operating procedures). </a:t>
            </a:r>
          </a:p>
          <a:p>
            <a:pPr marL="457200" indent="-298450">
              <a:buFontTx/>
              <a:buChar char="-"/>
            </a:pPr>
            <a:r>
              <a:rPr lang="en-US" sz="1100" b="0" i="0" u="none" strike="noStrike" cap="none" baseline="0" dirty="0">
                <a:solidFill>
                  <a:srgbClr val="000000"/>
                </a:solidFill>
                <a:latin typeface="Arial"/>
                <a:ea typeface="Arial"/>
                <a:cs typeface="Arial"/>
                <a:sym typeface="Arial"/>
              </a:rPr>
              <a:t>Depending on the specific application, the platform can be configured to enforce specific policies with respect to who can approve models (not the person[s] who built them), and how they must be documented to permit subsequent audits to replicate properly the process governing how specific models were built and how specific results were obtained.</a:t>
            </a:r>
          </a:p>
          <a:p>
            <a:pPr marL="457200" indent="-298450">
              <a:buFontTx/>
              <a:buChar char="-"/>
            </a:pPr>
            <a:r>
              <a:rPr lang="en-US" sz="1100" b="0" i="0" u="none" strike="noStrike" cap="none" baseline="0" dirty="0" err="1">
                <a:solidFill>
                  <a:srgbClr val="000000"/>
                </a:solidFill>
                <a:latin typeface="Arial"/>
                <a:cs typeface="Arial"/>
                <a:sym typeface="Arial"/>
              </a:rPr>
              <a:t>Senstitivity</a:t>
            </a:r>
            <a:r>
              <a:rPr lang="en-US" sz="1100" b="0" i="0" u="none" strike="noStrike" cap="none" baseline="0" dirty="0">
                <a:solidFill>
                  <a:srgbClr val="000000"/>
                </a:solidFill>
                <a:latin typeface="Arial"/>
                <a:cs typeface="Arial"/>
                <a:sym typeface="Arial"/>
              </a:rPr>
              <a:t>, Specificity rates or AUC</a:t>
            </a:r>
            <a:endParaRPr dirty="0"/>
          </a:p>
        </p:txBody>
      </p:sp>
    </p:spTree>
    <p:extLst>
      <p:ext uri="{BB962C8B-B14F-4D97-AF65-F5344CB8AC3E}">
        <p14:creationId xmlns:p14="http://schemas.microsoft.com/office/powerpoint/2010/main" val="2293239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xfrm>
            <a:off x="381000" y="685800"/>
            <a:ext cx="6096000" cy="3429000"/>
          </a:xfrm>
          <a:ln/>
        </p:spPr>
      </p:sp>
      <p:sp>
        <p:nvSpPr>
          <p:cNvPr id="83971" name="Notes Placeholder 2"/>
          <p:cNvSpPr>
            <a:spLocks noGrp="1"/>
          </p:cNvSpPr>
          <p:nvPr>
            <p:ph type="body" idx="1"/>
          </p:nvPr>
        </p:nvSpPr>
        <p:spPr>
          <a:noFill/>
        </p:spPr>
        <p:txBody>
          <a:bodyPr/>
          <a:lstStyle/>
          <a:p>
            <a:pPr eaLnBrk="1" hangingPunct="1">
              <a:lnSpc>
                <a:spcPct val="100000"/>
              </a:lnSpc>
              <a:spcBef>
                <a:spcPct val="0"/>
              </a:spcBef>
              <a:buClrTx/>
              <a:buFont typeface="Wingdings" panose="05000000000000000000" pitchFamily="2" charset="2"/>
              <a:buChar char="Ø"/>
            </a:pPr>
            <a:r>
              <a:rPr lang="en-US" altLang="en-US" sz="1200" b="0" dirty="0">
                <a:solidFill>
                  <a:srgbClr val="000000"/>
                </a:solidFill>
              </a:rPr>
              <a:t>A new systems list is available to review the current list of patients along with Delirium related information. This is located under the “Rx-Monitoring, Delirium” systems list folder. The columns on this system list can be added to any of your existing patient list or you can also create a new patient list and add these Delirium columns which can be used for your set of patients.</a:t>
            </a:r>
          </a:p>
          <a:p>
            <a:pPr eaLnBrk="1" hangingPunct="1">
              <a:lnSpc>
                <a:spcPct val="100000"/>
              </a:lnSpc>
              <a:spcBef>
                <a:spcPct val="0"/>
              </a:spcBef>
              <a:buClrTx/>
              <a:buFont typeface="Wingdings" panose="05000000000000000000" pitchFamily="2" charset="2"/>
              <a:buChar char="Ø"/>
            </a:pPr>
            <a:r>
              <a:rPr lang="en-US" altLang="en-US" sz="1200" b="0" dirty="0">
                <a:solidFill>
                  <a:srgbClr val="000000"/>
                </a:solidFill>
              </a:rPr>
              <a:t>Patient list column information includes the Delirium Risk Level, the Risk Score Change, the Delirium Risk Pharmacy Review, the CAM Document Time, the Delirium Interventions, and Pharmacy Delirium Intervention Comments.</a:t>
            </a:r>
          </a:p>
          <a:p>
            <a:endParaRPr lang="en-US" altLang="en-US" dirty="0">
              <a:latin typeface="Arial" panose="020B0604020202020204" pitchFamily="34" charset="0"/>
              <a:cs typeface="Arial" panose="020B0604020202020204" pitchFamily="34" charset="0"/>
            </a:endParaRPr>
          </a:p>
        </p:txBody>
      </p:sp>
      <p:sp>
        <p:nvSpPr>
          <p:cNvPr id="83972" name="Slide Number Placeholder 3"/>
          <p:cNvSpPr>
            <a:spLocks noGrp="1"/>
          </p:cNvSpPr>
          <p:nvPr>
            <p:ph type="sldNum" sz="quarter" idx="5"/>
          </p:nvPr>
        </p:nvSpPr>
        <p:spPr>
          <a:noFill/>
        </p:spPr>
        <p:txBody>
          <a:bodyPr/>
          <a:lstStyle>
            <a:lvl1pPr defTabSz="923925">
              <a:defRPr sz="1700" b="1">
                <a:solidFill>
                  <a:srgbClr val="191EF7"/>
                </a:solidFill>
                <a:latin typeface="Arial Narrow" panose="020B0606020202030204" pitchFamily="34" charset="0"/>
                <a:cs typeface="Arial" panose="020B0604020202020204" pitchFamily="34" charset="0"/>
              </a:defRPr>
            </a:lvl1pPr>
            <a:lvl2pPr marL="742950" indent="-285750" defTabSz="923925">
              <a:defRPr sz="1700" b="1">
                <a:solidFill>
                  <a:srgbClr val="191EF7"/>
                </a:solidFill>
                <a:latin typeface="Arial Narrow" panose="020B0606020202030204" pitchFamily="34" charset="0"/>
                <a:cs typeface="Arial" panose="020B0604020202020204" pitchFamily="34" charset="0"/>
              </a:defRPr>
            </a:lvl2pPr>
            <a:lvl3pPr marL="1143000" indent="-228600" defTabSz="923925">
              <a:defRPr sz="1700" b="1">
                <a:solidFill>
                  <a:srgbClr val="191EF7"/>
                </a:solidFill>
                <a:latin typeface="Arial Narrow" panose="020B0606020202030204" pitchFamily="34" charset="0"/>
                <a:cs typeface="Arial" panose="020B0604020202020204" pitchFamily="34" charset="0"/>
              </a:defRPr>
            </a:lvl3pPr>
            <a:lvl4pPr marL="1600200" indent="-228600" defTabSz="923925">
              <a:defRPr sz="1700" b="1">
                <a:solidFill>
                  <a:srgbClr val="191EF7"/>
                </a:solidFill>
                <a:latin typeface="Arial Narrow" panose="020B0606020202030204" pitchFamily="34" charset="0"/>
                <a:cs typeface="Arial" panose="020B0604020202020204" pitchFamily="34" charset="0"/>
              </a:defRPr>
            </a:lvl4pPr>
            <a:lvl5pPr marL="2057400" indent="-228600" defTabSz="923925">
              <a:defRPr sz="1700" b="1">
                <a:solidFill>
                  <a:srgbClr val="191EF7"/>
                </a:solidFill>
                <a:latin typeface="Arial Narrow" panose="020B0606020202030204" pitchFamily="34" charset="0"/>
                <a:cs typeface="Arial" panose="020B0604020202020204" pitchFamily="34" charset="0"/>
              </a:defRPr>
            </a:lvl5pPr>
            <a:lvl6pPr marL="2514600" indent="-228600" defTabSz="923925" eaLnBrk="0" fontAlgn="base" hangingPunct="0">
              <a:spcBef>
                <a:spcPct val="0"/>
              </a:spcBef>
              <a:spcAft>
                <a:spcPct val="0"/>
              </a:spcAft>
              <a:defRPr sz="1700" b="1">
                <a:solidFill>
                  <a:srgbClr val="191EF7"/>
                </a:solidFill>
                <a:latin typeface="Arial Narrow" panose="020B0606020202030204" pitchFamily="34" charset="0"/>
                <a:cs typeface="Arial" panose="020B0604020202020204" pitchFamily="34" charset="0"/>
              </a:defRPr>
            </a:lvl6pPr>
            <a:lvl7pPr marL="2971800" indent="-228600" defTabSz="923925" eaLnBrk="0" fontAlgn="base" hangingPunct="0">
              <a:spcBef>
                <a:spcPct val="0"/>
              </a:spcBef>
              <a:spcAft>
                <a:spcPct val="0"/>
              </a:spcAft>
              <a:defRPr sz="1700" b="1">
                <a:solidFill>
                  <a:srgbClr val="191EF7"/>
                </a:solidFill>
                <a:latin typeface="Arial Narrow" panose="020B0606020202030204" pitchFamily="34" charset="0"/>
                <a:cs typeface="Arial" panose="020B0604020202020204" pitchFamily="34" charset="0"/>
              </a:defRPr>
            </a:lvl7pPr>
            <a:lvl8pPr marL="3429000" indent="-228600" defTabSz="923925" eaLnBrk="0" fontAlgn="base" hangingPunct="0">
              <a:spcBef>
                <a:spcPct val="0"/>
              </a:spcBef>
              <a:spcAft>
                <a:spcPct val="0"/>
              </a:spcAft>
              <a:defRPr sz="1700" b="1">
                <a:solidFill>
                  <a:srgbClr val="191EF7"/>
                </a:solidFill>
                <a:latin typeface="Arial Narrow" panose="020B0606020202030204" pitchFamily="34" charset="0"/>
                <a:cs typeface="Arial" panose="020B0604020202020204" pitchFamily="34" charset="0"/>
              </a:defRPr>
            </a:lvl8pPr>
            <a:lvl9pPr marL="3886200" indent="-228600" defTabSz="923925" eaLnBrk="0" fontAlgn="base" hangingPunct="0">
              <a:spcBef>
                <a:spcPct val="0"/>
              </a:spcBef>
              <a:spcAft>
                <a:spcPct val="0"/>
              </a:spcAft>
              <a:defRPr sz="1700" b="1">
                <a:solidFill>
                  <a:srgbClr val="191EF7"/>
                </a:solidFill>
                <a:latin typeface="Arial Narrow" panose="020B0606020202030204" pitchFamily="34" charset="0"/>
                <a:cs typeface="Arial" panose="020B0604020202020204" pitchFamily="34" charset="0"/>
              </a:defRPr>
            </a:lvl9pPr>
          </a:lstStyle>
          <a:p>
            <a:fld id="{F57409B3-EDE9-4EA8-AC3F-0154CF0BD4A9}" type="slidenum">
              <a:rPr lang="en-US" altLang="en-US" sz="1000" b="0" smtClean="0">
                <a:solidFill>
                  <a:srgbClr val="000000"/>
                </a:solidFill>
                <a:latin typeface="Arial" panose="020B0604020202020204" pitchFamily="34" charset="0"/>
              </a:rPr>
              <a:pPr/>
              <a:t>32</a:t>
            </a:fld>
            <a:endParaRPr lang="en-US" altLang="en-US" sz="1000" b="0" dirty="0">
              <a:solidFill>
                <a:srgbClr val="000000"/>
              </a:solidFill>
              <a:latin typeface="Arial" panose="020B0604020202020204" pitchFamily="34" charset="0"/>
            </a:endParaRPr>
          </a:p>
        </p:txBody>
      </p:sp>
    </p:spTree>
    <p:extLst>
      <p:ext uri="{BB962C8B-B14F-4D97-AF65-F5344CB8AC3E}">
        <p14:creationId xmlns:p14="http://schemas.microsoft.com/office/powerpoint/2010/main" val="69155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FC1F56-D135-47AD-945B-7C39F7061313}" type="slidenum">
              <a:rPr lang="en-US" smtClean="0"/>
              <a:t>33</a:t>
            </a:fld>
            <a:endParaRPr lang="en-US" dirty="0"/>
          </a:p>
        </p:txBody>
      </p:sp>
    </p:spTree>
    <p:extLst>
      <p:ext uri="{BB962C8B-B14F-4D97-AF65-F5344CB8AC3E}">
        <p14:creationId xmlns:p14="http://schemas.microsoft.com/office/powerpoint/2010/main" val="2650584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Leigh, S., (2017). Artificial Intelligence Aids Scientists in Uncovering Hallmarks of Mystery Concussion. UCSF News. Retrieved on June 3, 2019 from </a:t>
            </a:r>
            <a:r>
              <a:rPr lang="en-US" dirty="0">
                <a:hlinkClick r:id="rId3"/>
              </a:rPr>
              <a:t>https://www.ucsf.edu/news/2017/03/405926/artificial-intelligence-aids-scientists-uncovering-hallmarks-mystery-concussion</a:t>
            </a:r>
            <a:endParaRPr lang="en-US" dirty="0"/>
          </a:p>
          <a:p>
            <a:pPr marL="0" lvl="0" indent="0">
              <a:spcBef>
                <a:spcPts val="0"/>
              </a:spcBef>
              <a:spcAft>
                <a:spcPts val="0"/>
              </a:spcAft>
              <a:buNone/>
            </a:pPr>
            <a:endParaRPr dirty="0"/>
          </a:p>
        </p:txBody>
      </p:sp>
    </p:spTree>
    <p:extLst>
      <p:ext uri="{BB962C8B-B14F-4D97-AF65-F5344CB8AC3E}">
        <p14:creationId xmlns:p14="http://schemas.microsoft.com/office/powerpoint/2010/main" val="1682938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University of Michigan </a:t>
            </a:r>
            <a:r>
              <a:rPr lang="en-US" dirty="0" err="1"/>
              <a:t>PreDict</a:t>
            </a:r>
            <a:endParaRPr lang="en-US" dirty="0"/>
          </a:p>
          <a:p>
            <a:pPr marL="0" lvl="0" indent="0">
              <a:spcBef>
                <a:spcPts val="0"/>
              </a:spcBef>
              <a:spcAft>
                <a:spcPts val="0"/>
              </a:spcAft>
              <a:buNone/>
            </a:pPr>
            <a:r>
              <a:rPr lang="en-US" dirty="0"/>
              <a:t>UCSF</a:t>
            </a:r>
            <a:r>
              <a:rPr lang="en-US" baseline="0" dirty="0"/>
              <a:t> </a:t>
            </a:r>
            <a:r>
              <a:rPr lang="en-US" baseline="0" dirty="0" err="1"/>
              <a:t>Cdiff</a:t>
            </a:r>
            <a:endParaRPr dirty="0"/>
          </a:p>
        </p:txBody>
      </p:sp>
    </p:spTree>
    <p:extLst>
      <p:ext uri="{BB962C8B-B14F-4D97-AF65-F5344CB8AC3E}">
        <p14:creationId xmlns:p14="http://schemas.microsoft.com/office/powerpoint/2010/main" val="2282985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Shape 6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a:t>Architecting a learning process must strike a balance between learning too much and learning too little</a:t>
            </a:r>
            <a:endParaRPr sz="1200"/>
          </a:p>
          <a:p>
            <a:pPr marL="0" lvl="0" indent="0" rtl="0">
              <a:lnSpc>
                <a:spcPct val="115000"/>
              </a:lnSpc>
              <a:spcBef>
                <a:spcPts val="0"/>
              </a:spcBef>
              <a:spcAft>
                <a:spcPts val="0"/>
              </a:spcAft>
              <a:buNone/>
            </a:pP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Shape 7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¹Siegel, E (2016). Predictive Analytics: the power to predict</a:t>
            </a:r>
            <a:r>
              <a:rPr lang="en-US" sz="1100" b="0" i="0" u="none" strike="noStrike" cap="none" baseline="0" dirty="0">
                <a:solidFill>
                  <a:srgbClr val="000000"/>
                </a:solidFill>
                <a:latin typeface="Arial"/>
                <a:ea typeface="Arial"/>
                <a:cs typeface="Arial"/>
                <a:sym typeface="Arial"/>
              </a:rPr>
              <a:t> who will click, buy, lie or die. Wiley</a:t>
            </a: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2401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Shape 8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Shape 9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There is always a tension (tug-of-war) between learning and overlearning. The recommended approach is to overlearn and then cut-back on the tree.</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755650" y="0"/>
            <a:ext cx="5950761"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706411"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958856" y="2571749"/>
            <a:ext cx="4138550" cy="1701419"/>
          </a:xfrm>
        </p:spPr>
        <p:txBody>
          <a:bodyPr anchor="t">
            <a:normAutofit/>
          </a:bodyPr>
          <a:lstStyle>
            <a:lvl1pPr algn="r">
              <a:defRPr sz="4500"/>
            </a:lvl1pPr>
          </a:lstStyle>
          <a:p>
            <a:r>
              <a:rPr lang="en-US"/>
              <a:t>Click to edit Master title style</a:t>
            </a:r>
            <a:endParaRPr lang="en-US" dirty="0"/>
          </a:p>
        </p:txBody>
      </p:sp>
      <p:sp>
        <p:nvSpPr>
          <p:cNvPr id="3" name="Subtitle 2"/>
          <p:cNvSpPr>
            <a:spLocks noGrp="1"/>
          </p:cNvSpPr>
          <p:nvPr>
            <p:ph type="subTitle" idx="1"/>
          </p:nvPr>
        </p:nvSpPr>
        <p:spPr>
          <a:xfrm>
            <a:off x="2079206" y="1701590"/>
            <a:ext cx="4018200" cy="870160"/>
          </a:xfrm>
        </p:spPr>
        <p:txBody>
          <a:bodyPr tIns="0" anchor="b">
            <a:normAutofit/>
          </a:bodyPr>
          <a:lstStyle>
            <a:lvl1pPr marL="0" indent="0" algn="r">
              <a:buNone/>
              <a:defRPr sz="1350" b="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6/1/2019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pPr marL="0" lvl="0" indent="0">
              <a:spcBef>
                <a:spcPts val="0"/>
              </a:spcBef>
              <a:spcAft>
                <a:spcPts val="0"/>
              </a:spcAft>
              <a:buNone/>
            </a:pPr>
            <a:fld id="{00000000-1234-1234-1234-123412341234}" type="slidenum">
              <a:rPr lang="en" smtClean="0"/>
              <a:t>‹#›</a:t>
            </a:fld>
            <a:endParaRPr lang="en"/>
          </a:p>
        </p:txBody>
      </p:sp>
      <p:sp>
        <p:nvSpPr>
          <p:cNvPr id="13" name="TextBox 12"/>
          <p:cNvSpPr txBox="1"/>
          <p:nvPr/>
        </p:nvSpPr>
        <p:spPr>
          <a:xfrm>
            <a:off x="1643462" y="2447139"/>
            <a:ext cx="311727"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8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03331243"/>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1645677" y="480919"/>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8857" y="606042"/>
            <a:ext cx="5965568" cy="807922"/>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6/1/2019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990687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7752856" y="300504"/>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6929536" y="604363"/>
            <a:ext cx="994889" cy="393309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956564" y="727807"/>
            <a:ext cx="4850177" cy="38096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6/1/2019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29742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1969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6/1/2019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7" name="TextBox 6"/>
          <p:cNvSpPr txBox="1"/>
          <p:nvPr/>
        </p:nvSpPr>
        <p:spPr>
          <a:xfrm>
            <a:off x="1646207" y="480919"/>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894108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1643882" y="2221939"/>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7405" y="2360440"/>
            <a:ext cx="5967420" cy="1068560"/>
          </a:xfrm>
        </p:spPr>
        <p:txBody>
          <a:bodyPr anchor="t">
            <a:normAutofit/>
          </a:bodyPr>
          <a:lstStyle>
            <a:lvl1pPr algn="r">
              <a:defRPr sz="2400"/>
            </a:lvl1pPr>
          </a:lstStyle>
          <a:p>
            <a:r>
              <a:rPr lang="en-US"/>
              <a:t>Click to edit Master title style</a:t>
            </a:r>
            <a:endParaRPr lang="en-US" dirty="0"/>
          </a:p>
        </p:txBody>
      </p:sp>
      <p:sp>
        <p:nvSpPr>
          <p:cNvPr id="3" name="Text Placeholder 2"/>
          <p:cNvSpPr>
            <a:spLocks noGrp="1"/>
          </p:cNvSpPr>
          <p:nvPr>
            <p:ph type="body" idx="1"/>
          </p:nvPr>
        </p:nvSpPr>
        <p:spPr>
          <a:xfrm>
            <a:off x="2080477" y="1701590"/>
            <a:ext cx="5843948" cy="658851"/>
          </a:xfrm>
        </p:spPr>
        <p:txBody>
          <a:bodyPr tIns="0" anchor="b">
            <a:norm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34596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957405" y="604363"/>
            <a:ext cx="5963238" cy="8112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54031" y="1539087"/>
            <a:ext cx="2918970" cy="2998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99977" y="1539086"/>
            <a:ext cx="2920667" cy="29983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6/1/2019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10" name="TextBox 9"/>
          <p:cNvSpPr txBox="1"/>
          <p:nvPr/>
        </p:nvSpPr>
        <p:spPr>
          <a:xfrm>
            <a:off x="1647129" y="480917"/>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7824778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1645238" y="477318"/>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57405" y="604364"/>
            <a:ext cx="5967420" cy="8087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56964" y="1539086"/>
            <a:ext cx="2922350"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956964" y="2138498"/>
            <a:ext cx="2920217" cy="2303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999975" y="1539086"/>
            <a:ext cx="2924849" cy="535364"/>
          </a:xfrm>
        </p:spPr>
        <p:txBody>
          <a:bodyPr anchor="b">
            <a:noAutofit/>
          </a:bodyPr>
          <a:lstStyle>
            <a:lvl1pPr marL="0" indent="0" algn="l">
              <a:lnSpc>
                <a:spcPct val="100000"/>
              </a:lnSpc>
              <a:buNone/>
              <a:defRPr sz="1650" b="0" cap="none" baseline="0">
                <a:solidFill>
                  <a:schemeClr val="accent6"/>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999976" y="2138498"/>
            <a:ext cx="2924849" cy="2303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6/1/2019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12356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
        <p:nvSpPr>
          <p:cNvPr id="8" name="TextBox 7"/>
          <p:cNvSpPr txBox="1"/>
          <p:nvPr/>
        </p:nvSpPr>
        <p:spPr>
          <a:xfrm>
            <a:off x="1647129" y="480919"/>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951179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6E91E96-98B0-4413-9547-46F3504108EF}" type="datetimeFigureOut">
              <a:rPr lang="en-US" smtClean="0"/>
              <a:t>6/1/2019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0078438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165616" y="845662"/>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77743" y="961839"/>
            <a:ext cx="1998271" cy="1427431"/>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840115" y="604363"/>
            <a:ext cx="4084709" cy="393309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7742" y="2389616"/>
            <a:ext cx="1998271" cy="1789798"/>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6/1/2019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795523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5060296" y="2422"/>
            <a:ext cx="3472301" cy="51435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TextBox 9"/>
          <p:cNvSpPr txBox="1"/>
          <p:nvPr/>
        </p:nvSpPr>
        <p:spPr>
          <a:xfrm>
            <a:off x="1166015" y="845662"/>
            <a:ext cx="311727" cy="300082"/>
          </a:xfrm>
          <a:prstGeom prst="rect">
            <a:avLst/>
          </a:prstGeom>
          <a:noFill/>
        </p:spPr>
        <p:txBody>
          <a:bodyPr wrap="square" rtlCol="0">
            <a:spAutoFit/>
          </a:bodyPr>
          <a:lstStyle/>
          <a:p>
            <a:pPr algn="r"/>
            <a:r>
              <a:rPr lang="en-US" sz="1350" dirty="0">
                <a:solidFill>
                  <a:schemeClr val="accent6"/>
                </a:solidFill>
                <a:latin typeface="Wingdings 3" panose="05040102010807070707" pitchFamily="18" charset="2"/>
              </a:rPr>
              <a:t>z</a:t>
            </a:r>
            <a:endParaRPr lang="en-US" sz="75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478430" y="961839"/>
            <a:ext cx="2978240" cy="1425355"/>
          </a:xfrm>
        </p:spPr>
        <p:txBody>
          <a:bodyPr anchor="b">
            <a:normAutofit/>
          </a:bodyPr>
          <a:lstStyle>
            <a:lvl1pPr algn="l">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1477741" y="2387196"/>
            <a:ext cx="2978906" cy="1789796"/>
          </a:xfrm>
        </p:spPr>
        <p:txBody>
          <a:bodyPr>
            <a:normAutofit/>
          </a:bodyPr>
          <a:lstStyle>
            <a:lvl1pPr marL="0" indent="0" algn="l">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97592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23846" y="1578901"/>
            <a:ext cx="7020154" cy="3564599"/>
          </a:xfrm>
          <a:prstGeom prst="rect">
            <a:avLst/>
          </a:prstGeom>
        </p:spPr>
      </p:pic>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 y="0"/>
            <a:ext cx="9142400" cy="5143500"/>
          </a:xfrm>
          <a:prstGeom prst="rect">
            <a:avLst/>
          </a:prstGeom>
        </p:spPr>
      </p:pic>
      <p:sp>
        <p:nvSpPr>
          <p:cNvPr id="8" name="Rectangle 7"/>
          <p:cNvSpPr/>
          <p:nvPr/>
        </p:nvSpPr>
        <p:spPr>
          <a:xfrm>
            <a:off x="0" y="0"/>
            <a:ext cx="72313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958857" y="606042"/>
            <a:ext cx="5968748" cy="80792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80199" y="1539087"/>
            <a:ext cx="5847405" cy="299837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607549" y="3952953"/>
            <a:ext cx="1997047" cy="137160"/>
          </a:xfrm>
          <a:prstGeom prst="rect">
            <a:avLst/>
          </a:prstGeom>
        </p:spPr>
        <p:txBody>
          <a:bodyPr vert="horz" lIns="91440" tIns="18288" rIns="91440" bIns="45720" rtlCol="0" anchor="t"/>
          <a:lstStyle>
            <a:lvl1pPr algn="r">
              <a:defRPr sz="600">
                <a:solidFill>
                  <a:schemeClr val="tx1">
                    <a:tint val="75000"/>
                  </a:schemeClr>
                </a:solidFill>
                <a:latin typeface="+mn-lt"/>
              </a:defRPr>
            </a:lvl1pPr>
          </a:lstStyle>
          <a:p>
            <a:fld id="{90298CD5-6C1E-4009-B41F-6DF62E31D3BE}" type="datetimeFigureOut">
              <a:rPr lang="en-US" smtClean="0"/>
              <a:pPr/>
              <a:t>6/1/2019</a:t>
            </a:fld>
            <a:endParaRPr lang="en-US" dirty="0"/>
          </a:p>
        </p:txBody>
      </p:sp>
      <p:sp>
        <p:nvSpPr>
          <p:cNvPr id="5" name="Footer Placeholder 4"/>
          <p:cNvSpPr>
            <a:spLocks noGrp="1"/>
          </p:cNvSpPr>
          <p:nvPr>
            <p:ph type="ftr" sz="quarter" idx="3"/>
          </p:nvPr>
        </p:nvSpPr>
        <p:spPr>
          <a:xfrm rot="5400000">
            <a:off x="-1677848" y="2745858"/>
            <a:ext cx="4414014" cy="134382"/>
          </a:xfrm>
          <a:prstGeom prst="rect">
            <a:avLst/>
          </a:prstGeom>
        </p:spPr>
        <p:txBody>
          <a:bodyPr vert="horz" lIns="91440" tIns="45720" rIns="91440" bIns="18288" rtlCol="0" anchor="b"/>
          <a:lstStyle>
            <a:lvl1pPr algn="r">
              <a:defRPr sz="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8806" y="123445"/>
            <a:ext cx="477545" cy="242138"/>
          </a:xfrm>
          <a:prstGeom prst="rect">
            <a:avLst/>
          </a:prstGeom>
        </p:spPr>
        <p:txBody>
          <a:bodyPr vert="horz" lIns="91440" tIns="45720" rIns="45720" bIns="45720" rtlCol="0" anchor="ctr"/>
          <a:lstStyle>
            <a:lvl1pPr algn="r">
              <a:defRPr sz="1350">
                <a:solidFill>
                  <a:schemeClr val="tx1">
                    <a:tint val="75000"/>
                  </a:schemeClr>
                </a:solidFill>
              </a:defRPr>
            </a:lvl1pPr>
          </a:lstStyle>
          <a:p>
            <a:pPr marL="0" lvl="0" indent="0">
              <a:spcBef>
                <a:spcPts val="0"/>
              </a:spcBef>
              <a:spcAft>
                <a:spcPts val="0"/>
              </a:spcAft>
              <a:buNone/>
            </a:pPr>
            <a:fld id="{00000000-1234-1234-1234-123412341234}" type="slidenum">
              <a:rPr lang="en" smtClean="0"/>
              <a:t>‹#›</a:t>
            </a:fld>
            <a:endParaRPr lang="en"/>
          </a:p>
        </p:txBody>
      </p:sp>
      <p:sp>
        <p:nvSpPr>
          <p:cNvPr id="57" name="Rectangle 56"/>
          <p:cNvSpPr/>
          <p:nvPr/>
        </p:nvSpPr>
        <p:spPr>
          <a:xfrm>
            <a:off x="721532"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05242113"/>
      </p:ext>
    </p:extLst>
  </p:cSld>
  <p:clrMap bg1="dk1" tx1="lt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Lst>
  <p:hf sldNum="0" hdr="0" ftr="0" dt="0"/>
  <p:txStyles>
    <p:titleStyle>
      <a:lvl1pPr algn="r" defTabSz="685800" rtl="0" eaLnBrk="1" latinLnBrk="0" hangingPunct="1">
        <a:lnSpc>
          <a:spcPct val="90000"/>
        </a:lnSpc>
        <a:spcBef>
          <a:spcPct val="0"/>
        </a:spcBef>
        <a:buNone/>
        <a:defRPr sz="2550" b="0" i="0" kern="1200" cap="none">
          <a:solidFill>
            <a:schemeClr val="tx1"/>
          </a:solidFill>
          <a:effectLst/>
          <a:latin typeface="+mj-lt"/>
          <a:ea typeface="+mj-ea"/>
          <a:cs typeface="+mj-cs"/>
        </a:defRPr>
      </a:lvl1pPr>
    </p:titleStyle>
    <p:bodyStyle>
      <a:lvl1pPr marL="258366" indent="-258366" algn="l" defTabSz="685800" rtl="0" eaLnBrk="1" latinLnBrk="0" hangingPunct="1">
        <a:lnSpc>
          <a:spcPct val="120000"/>
        </a:lnSpc>
        <a:spcBef>
          <a:spcPts val="750"/>
        </a:spcBef>
        <a:spcAft>
          <a:spcPts val="450"/>
        </a:spcAft>
        <a:buClr>
          <a:schemeClr val="accent6"/>
        </a:buClr>
        <a:buSzPct val="90000"/>
        <a:buFont typeface="Wingdings" panose="05000000000000000000" pitchFamily="2" charset="2"/>
        <a:buChar char="§"/>
        <a:defRPr sz="1500" kern="1200">
          <a:solidFill>
            <a:schemeClr val="tx1"/>
          </a:solidFill>
          <a:effectLst/>
          <a:latin typeface="+mn-lt"/>
          <a:ea typeface="+mn-ea"/>
          <a:cs typeface="+mn-cs"/>
        </a:defRPr>
      </a:lvl1pPr>
      <a:lvl2pPr marL="5965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350" kern="1200">
          <a:solidFill>
            <a:schemeClr val="tx1"/>
          </a:solidFill>
          <a:effectLst/>
          <a:latin typeface="+mn-lt"/>
          <a:ea typeface="+mn-ea"/>
          <a:cs typeface="+mn-cs"/>
        </a:defRPr>
      </a:lvl2pPr>
      <a:lvl3pPr marL="9441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3pPr>
      <a:lvl4pPr marL="1282304" indent="-253604"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1050" kern="1200">
          <a:solidFill>
            <a:schemeClr val="tx1"/>
          </a:solidFill>
          <a:effectLst/>
          <a:latin typeface="+mn-lt"/>
          <a:ea typeface="+mn-ea"/>
          <a:cs typeface="+mn-cs"/>
        </a:defRPr>
      </a:lvl4pPr>
      <a:lvl5pPr marL="1629966" indent="-25836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a:solidFill>
            <a:schemeClr val="tx1"/>
          </a:solidFill>
          <a:effectLst/>
          <a:latin typeface="+mn-lt"/>
          <a:ea typeface="+mn-ea"/>
          <a:cs typeface="+mn-cs"/>
        </a:defRPr>
      </a:lvl5pPr>
      <a:lvl6pPr marL="1981962"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6pPr>
      <a:lvl7pPr marL="2331720"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7pPr>
      <a:lvl8pPr marL="2681478"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8pPr>
      <a:lvl9pPr marL="3031236" indent="-253746" algn="l" defTabSz="685800" rtl="0" eaLnBrk="1" latinLnBrk="0" hangingPunct="1">
        <a:lnSpc>
          <a:spcPct val="120000"/>
        </a:lnSpc>
        <a:spcBef>
          <a:spcPts val="375"/>
        </a:spcBef>
        <a:spcAft>
          <a:spcPts val="450"/>
        </a:spcAft>
        <a:buClr>
          <a:schemeClr val="accent6"/>
        </a:buClr>
        <a:buSzPct val="90000"/>
        <a:buFont typeface="Wingdings" panose="05000000000000000000" pitchFamily="2" charset="2"/>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extLst/>
          </a:blip>
          <a:stretch/>
        </a:blipFill>
        <a:effectLst/>
      </p:bgPr>
    </p:bg>
    <p:spTree>
      <p:nvGrpSpPr>
        <p:cNvPr id="1" name="Shape 53"/>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a:noFill/>
        </p:spPr>
      </p:pic>
      <p:sp>
        <p:nvSpPr>
          <p:cNvPr id="71" name="Freeform: Shape 70">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58889" y="-1245726"/>
            <a:ext cx="4378672" cy="839155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34116" y="-4115"/>
            <a:ext cx="9142401" cy="5143499"/>
          </a:xfrm>
          <a:prstGeom prst="rect">
            <a:avLst/>
          </a:prstGeom>
        </p:spPr>
      </p:pic>
      <p:sp>
        <p:nvSpPr>
          <p:cNvPr id="75" name="Rectangle 74">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931" cy="51435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Freeform: Shape 76">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932" y="0"/>
            <a:ext cx="5902158" cy="51435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Oval 78">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0675" y="1712025"/>
            <a:ext cx="725361" cy="725361"/>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Shape 54"/>
          <p:cNvSpPr txBox="1">
            <a:spLocks noGrp="1"/>
          </p:cNvSpPr>
          <p:nvPr>
            <p:ph type="ctrTitle"/>
          </p:nvPr>
        </p:nvSpPr>
        <p:spPr>
          <a:xfrm>
            <a:off x="2294262" y="581482"/>
            <a:ext cx="5527231" cy="2706360"/>
          </a:xfrm>
          <a:prstGeom prst="rect">
            <a:avLst/>
          </a:prstGeom>
        </p:spPr>
        <p:txBody>
          <a:bodyPr spcFirstLastPara="1" vert="horz" lIns="91440" tIns="45720" rIns="91440" bIns="45720" rtlCol="0" anchorCtr="0">
            <a:normAutofit/>
          </a:bodyPr>
          <a:lstStyle/>
          <a:p>
            <a:pPr marL="0" marR="0" lvl="0" indent="0" algn="l" defTabSz="914400">
              <a:spcAft>
                <a:spcPts val="0"/>
              </a:spcAft>
              <a:buClr>
                <a:schemeClr val="dk1"/>
              </a:buClr>
              <a:buSzPts val="5200"/>
            </a:pPr>
            <a:r>
              <a:rPr lang="en-US" sz="3800" dirty="0">
                <a:sym typeface="Arial"/>
              </a:rPr>
              <a:t>Predictive Model Validation </a:t>
            </a:r>
            <a:r>
              <a:rPr lang="en-US" sz="3800" b="1" dirty="0">
                <a:sym typeface="Arial"/>
              </a:rPr>
              <a:t>and</a:t>
            </a:r>
            <a:r>
              <a:rPr lang="en-US" sz="3800" dirty="0">
                <a:sym typeface="Arial"/>
              </a:rPr>
              <a:t> Implementation Using Clinical Decision Support</a:t>
            </a:r>
            <a:endParaRPr lang="en-US" sz="3800" b="0" i="0" u="none" strike="noStrike" cap="none" dirty="0">
              <a:sym typeface="Arial"/>
            </a:endParaRPr>
          </a:p>
        </p:txBody>
      </p:sp>
      <p:sp>
        <p:nvSpPr>
          <p:cNvPr id="55" name="Shape 55"/>
          <p:cNvSpPr txBox="1">
            <a:spLocks noGrp="1"/>
          </p:cNvSpPr>
          <p:nvPr>
            <p:ph type="subTitle" idx="1"/>
          </p:nvPr>
        </p:nvSpPr>
        <p:spPr>
          <a:xfrm>
            <a:off x="2432055" y="4013785"/>
            <a:ext cx="4828222" cy="1001627"/>
          </a:xfrm>
          <a:prstGeom prst="rect">
            <a:avLst/>
          </a:prstGeom>
        </p:spPr>
        <p:txBody>
          <a:bodyPr spcFirstLastPara="1" vert="horz" lIns="91440" tIns="45720" rIns="91440" bIns="45720" rtlCol="0" anchorCtr="0">
            <a:normAutofit fontScale="77500" lnSpcReduction="20000"/>
          </a:bodyPr>
          <a:lstStyle/>
          <a:p>
            <a:pPr marL="0" marR="0" lvl="0" indent="-320040" algn="l" defTabSz="914400">
              <a:lnSpc>
                <a:spcPct val="110000"/>
              </a:lnSpc>
              <a:spcBef>
                <a:spcPts val="930"/>
              </a:spcBef>
              <a:spcAft>
                <a:spcPts val="0"/>
              </a:spcAft>
              <a:buClr>
                <a:schemeClr val="dk2"/>
              </a:buClr>
              <a:buSzPts val="2800"/>
              <a:buFont typeface="Corbel" panose="020B0503020204020204" pitchFamily="34" charset="0"/>
              <a:buChar char="–"/>
            </a:pPr>
            <a:r>
              <a:rPr lang="en-US" sz="1000" b="0" i="0" u="none" strike="noStrike" cap="none" dirty="0">
                <a:sym typeface="Arial"/>
              </a:rPr>
              <a:t>Christopher Cruz, MSHI </a:t>
            </a:r>
          </a:p>
          <a:p>
            <a:pPr marL="0" marR="0" lvl="0" indent="-320040" algn="l" defTabSz="914400">
              <a:lnSpc>
                <a:spcPct val="110000"/>
              </a:lnSpc>
              <a:spcBef>
                <a:spcPts val="930"/>
              </a:spcBef>
              <a:spcAft>
                <a:spcPts val="0"/>
              </a:spcAft>
              <a:buClr>
                <a:schemeClr val="dk2"/>
              </a:buClr>
              <a:buSzPts val="2800"/>
              <a:buFont typeface="Corbel" panose="020B0503020204020204" pitchFamily="34" charset="0"/>
              <a:buChar char="–"/>
            </a:pPr>
            <a:r>
              <a:rPr lang="en-US" sz="1000" b="0" i="0" u="none" strike="noStrike" cap="none" dirty="0">
                <a:sym typeface="Arial"/>
              </a:rPr>
              <a:t>     Informatics Advisor, National Coordination Center</a:t>
            </a:r>
          </a:p>
          <a:p>
            <a:pPr marL="0" marR="0" lvl="0" indent="-320040" algn="l" defTabSz="914400">
              <a:lnSpc>
                <a:spcPct val="110000"/>
              </a:lnSpc>
              <a:spcBef>
                <a:spcPts val="930"/>
              </a:spcBef>
              <a:spcAft>
                <a:spcPts val="0"/>
              </a:spcAft>
              <a:buClr>
                <a:schemeClr val="dk2"/>
              </a:buClr>
              <a:buSzPts val="2800"/>
              <a:buFont typeface="Corbel" panose="020B0503020204020204" pitchFamily="34" charset="0"/>
              <a:buChar char="–"/>
            </a:pPr>
            <a:r>
              <a:rPr lang="en-US" sz="1000" b="0" i="0" u="none" strike="noStrike" cap="none" dirty="0">
                <a:sym typeface="Arial"/>
              </a:rPr>
              <a:t>Lisiane Pruinelli, PhD, RN, </a:t>
            </a:r>
          </a:p>
          <a:p>
            <a:pPr marL="0" marR="0" lvl="0" indent="-320040" algn="l" defTabSz="914400">
              <a:lnSpc>
                <a:spcPct val="110000"/>
              </a:lnSpc>
              <a:spcBef>
                <a:spcPts val="930"/>
              </a:spcBef>
              <a:spcAft>
                <a:spcPts val="0"/>
              </a:spcAft>
              <a:buClr>
                <a:schemeClr val="dk2"/>
              </a:buClr>
              <a:buSzPts val="2800"/>
              <a:buFont typeface="Corbel" panose="020B0503020204020204" pitchFamily="34" charset="0"/>
              <a:buChar char="–"/>
            </a:pPr>
            <a:r>
              <a:rPr lang="en-US" sz="1000" b="0" i="0" u="none" strike="noStrike" cap="none" dirty="0">
                <a:sym typeface="Arial"/>
              </a:rPr>
              <a:t>     Assistant Professor, University of Minnesota School of Nursing</a:t>
            </a:r>
          </a:p>
          <a:p>
            <a:pPr marL="0" marR="0" lvl="0" indent="-320040" algn="l" defTabSz="914400">
              <a:lnSpc>
                <a:spcPct val="110000"/>
              </a:lnSpc>
              <a:spcBef>
                <a:spcPts val="930"/>
              </a:spcBef>
              <a:spcAft>
                <a:spcPts val="0"/>
              </a:spcAft>
              <a:buClr>
                <a:schemeClr val="dk2"/>
              </a:buClr>
              <a:buSzPts val="2800"/>
              <a:buFont typeface="Corbel" panose="020B0503020204020204" pitchFamily="34" charset="0"/>
              <a:buChar char="–"/>
            </a:pPr>
            <a:endParaRPr lang="en-US" sz="500" dirty="0">
              <a:sym typeface="Arial"/>
            </a:endParaRPr>
          </a:p>
          <a:p>
            <a:pPr marL="0" marR="0" lvl="0" indent="-320040" algn="l" defTabSz="914400">
              <a:lnSpc>
                <a:spcPct val="110000"/>
              </a:lnSpc>
              <a:spcBef>
                <a:spcPts val="930"/>
              </a:spcBef>
              <a:spcAft>
                <a:spcPts val="0"/>
              </a:spcAft>
              <a:buClr>
                <a:schemeClr val="dk2"/>
              </a:buClr>
              <a:buSzPts val="2800"/>
              <a:buFont typeface="Corbel" panose="020B0503020204020204" pitchFamily="34" charset="0"/>
              <a:buChar char="–"/>
            </a:pPr>
            <a:endParaRPr lang="en-US" sz="500" b="0" i="0" u="none" strike="noStrike" cap="none" dirty="0">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873561" y="34220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dirty="0">
                <a:solidFill>
                  <a:schemeClr val="dk1"/>
                </a:solidFill>
                <a:latin typeface="Arial"/>
                <a:ea typeface="Arial"/>
                <a:cs typeface="Arial"/>
                <a:sym typeface="Arial"/>
              </a:rPr>
              <a:t>Overlearning Model (Decision Tree)</a:t>
            </a:r>
            <a:endParaRPr sz="2800" b="0" i="0" u="none" strike="noStrike" cap="none" dirty="0">
              <a:solidFill>
                <a:schemeClr val="dk1"/>
              </a:solidFill>
              <a:latin typeface="Arial"/>
              <a:ea typeface="Arial"/>
              <a:cs typeface="Arial"/>
              <a:sym typeface="Arial"/>
            </a:endParaRPr>
          </a:p>
        </p:txBody>
      </p:sp>
      <p:pic>
        <p:nvPicPr>
          <p:cNvPr id="103" name="Shape 103"/>
          <p:cNvPicPr preferRelativeResize="0"/>
          <p:nvPr/>
        </p:nvPicPr>
        <p:blipFill rotWithShape="1">
          <a:blip r:embed="rId3">
            <a:alphaModFix/>
          </a:blip>
          <a:srcRect l="18158" t="32368" r="27498" b="7279"/>
          <a:stretch/>
        </p:blipFill>
        <p:spPr>
          <a:xfrm>
            <a:off x="1121526" y="1113440"/>
            <a:ext cx="5996904" cy="3746251"/>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811659" y="405554"/>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dirty="0">
                <a:solidFill>
                  <a:schemeClr val="dk1"/>
                </a:solidFill>
                <a:latin typeface="Arial"/>
                <a:ea typeface="Arial"/>
                <a:cs typeface="Arial"/>
                <a:sym typeface="Arial"/>
              </a:rPr>
              <a:t>Evaluating Performance¹</a:t>
            </a:r>
            <a:endParaRPr sz="2800" b="0" i="0" u="none" strike="noStrike" cap="none" dirty="0">
              <a:solidFill>
                <a:schemeClr val="dk1"/>
              </a:solidFill>
              <a:latin typeface="Arial"/>
              <a:ea typeface="Arial"/>
              <a:cs typeface="Arial"/>
              <a:sym typeface="Arial"/>
            </a:endParaRPr>
          </a:p>
        </p:txBody>
      </p:sp>
      <p:sp>
        <p:nvSpPr>
          <p:cNvPr id="109" name="Shape 109"/>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092200" marR="0" lvl="0" indent="-977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Avoid Overfitting </a:t>
            </a:r>
            <a:endParaRPr sz="1800" b="0" i="0" u="none" strike="noStrike" cap="none">
              <a:solidFill>
                <a:schemeClr val="dk2"/>
              </a:solidFill>
              <a:latin typeface="Arial"/>
              <a:ea typeface="Arial"/>
              <a:cs typeface="Arial"/>
              <a:sym typeface="Arial"/>
            </a:endParaRPr>
          </a:p>
          <a:p>
            <a:pPr marL="1092200" marR="0" lvl="0" indent="-977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Test data set should be set aside apart from the training data set.</a:t>
            </a:r>
            <a:endParaRPr/>
          </a:p>
          <a:p>
            <a:pPr marL="1092200" marR="0" lvl="0" indent="-977900" algn="l" rtl="0">
              <a:lnSpc>
                <a:spcPct val="115000"/>
              </a:lnSpc>
              <a:spcBef>
                <a:spcPts val="0"/>
              </a:spcBef>
              <a:spcAft>
                <a:spcPts val="0"/>
              </a:spcAft>
              <a:buClr>
                <a:schemeClr val="dk2"/>
              </a:buClr>
              <a:buSzPts val="1800"/>
              <a:buFont typeface="Arial"/>
              <a:buChar char="●"/>
            </a:pPr>
            <a:r>
              <a:rPr lang="en" sz="1800" b="0" i="0" u="none" strike="noStrike" cap="none">
                <a:solidFill>
                  <a:schemeClr val="dk2"/>
                </a:solidFill>
                <a:latin typeface="Arial"/>
                <a:ea typeface="Arial"/>
                <a:cs typeface="Arial"/>
                <a:sym typeface="Arial"/>
              </a:rPr>
              <a:t>Evaluation data set can also be used for final evaluation</a:t>
            </a:r>
            <a:endParaRPr/>
          </a:p>
          <a:p>
            <a:pPr marL="1092200" marR="0" lvl="0" indent="-86360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092200" marR="0" lvl="0" indent="-86360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100" b="0" i="0" u="none" strike="noStrike" cap="none">
              <a:solidFill>
                <a:schemeClr val="dk1"/>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100" b="0" i="0" u="none" strike="noStrike" cap="none">
              <a:solidFill>
                <a:schemeClr val="dk1"/>
              </a:solidFill>
              <a:latin typeface="Arial"/>
              <a:ea typeface="Arial"/>
              <a:cs typeface="Arial"/>
              <a:sym typeface="Arial"/>
            </a:endParaRPr>
          </a:p>
        </p:txBody>
      </p:sp>
      <p:pic>
        <p:nvPicPr>
          <p:cNvPr id="110" name="Shape 110"/>
          <p:cNvPicPr preferRelativeResize="0"/>
          <p:nvPr/>
        </p:nvPicPr>
        <p:blipFill rotWithShape="1">
          <a:blip r:embed="rId3">
            <a:alphaModFix/>
          </a:blip>
          <a:srcRect l="60813" t="16854" r="975" b="52773"/>
          <a:stretch/>
        </p:blipFill>
        <p:spPr>
          <a:xfrm>
            <a:off x="347439" y="2527300"/>
            <a:ext cx="8484861" cy="2397175"/>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909311" y="19331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dirty="0">
                <a:solidFill>
                  <a:schemeClr val="dk1"/>
                </a:solidFill>
                <a:latin typeface="Arial"/>
                <a:ea typeface="Arial"/>
                <a:cs typeface="Arial"/>
                <a:sym typeface="Arial"/>
              </a:rPr>
              <a:t>Evaluating Performance¹</a:t>
            </a:r>
            <a:endParaRPr sz="2800" b="0" i="0" u="none" strike="noStrike" cap="none" dirty="0">
              <a:solidFill>
                <a:schemeClr val="dk1"/>
              </a:solidFill>
              <a:latin typeface="Arial"/>
              <a:ea typeface="Arial"/>
              <a:cs typeface="Arial"/>
              <a:sym typeface="Arial"/>
            </a:endParaRPr>
          </a:p>
        </p:txBody>
      </p:sp>
      <p:sp>
        <p:nvSpPr>
          <p:cNvPr id="116" name="Shape 116"/>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1092200" marR="0" lvl="0" indent="-86360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092200" marR="0" lvl="0" indent="-86360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800" b="0" i="0" u="none" strike="noStrike" cap="none">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100" b="0" i="0" u="none" strike="noStrike" cap="none">
              <a:solidFill>
                <a:schemeClr val="dk1"/>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endParaRPr sz="1100" b="0" i="0" u="none" strike="noStrike" cap="none">
              <a:solidFill>
                <a:schemeClr val="dk1"/>
              </a:solidFill>
              <a:latin typeface="Arial"/>
              <a:ea typeface="Arial"/>
              <a:cs typeface="Arial"/>
              <a:sym typeface="Arial"/>
            </a:endParaRPr>
          </a:p>
        </p:txBody>
      </p:sp>
      <p:pic>
        <p:nvPicPr>
          <p:cNvPr id="117" name="Shape 117"/>
          <p:cNvPicPr preferRelativeResize="0"/>
          <p:nvPr/>
        </p:nvPicPr>
        <p:blipFill rotWithShape="1">
          <a:blip r:embed="rId3">
            <a:alphaModFix/>
          </a:blip>
          <a:srcRect l="61149" t="36543" r="1872" b="32843"/>
          <a:stretch/>
        </p:blipFill>
        <p:spPr>
          <a:xfrm>
            <a:off x="311700" y="1828800"/>
            <a:ext cx="8641800" cy="3135287"/>
          </a:xfrm>
          <a:prstGeom prst="rect">
            <a:avLst/>
          </a:prstGeom>
          <a:noFill/>
          <a:ln>
            <a:noFill/>
          </a:ln>
        </p:spPr>
      </p:pic>
      <p:sp>
        <p:nvSpPr>
          <p:cNvPr id="118" name="Shape 118"/>
          <p:cNvSpPr txBox="1"/>
          <p:nvPr/>
        </p:nvSpPr>
        <p:spPr>
          <a:xfrm>
            <a:off x="743111" y="1231084"/>
            <a:ext cx="8686800"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2000" b="0" i="0" u="none" strike="noStrike" cap="none" dirty="0">
                <a:solidFill>
                  <a:srgbClr val="000000"/>
                </a:solidFill>
                <a:latin typeface="Arial"/>
                <a:ea typeface="Arial"/>
                <a:cs typeface="Arial"/>
                <a:sym typeface="Arial"/>
              </a:rPr>
              <a:t>This code (R) allocates 40% of the data for the testing/evaluation</a:t>
            </a:r>
            <a:endParaRPr sz="20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182" y="371579"/>
            <a:ext cx="8520600" cy="572700"/>
          </a:xfrm>
        </p:spPr>
        <p:txBody>
          <a:bodyPr>
            <a:normAutofit fontScale="90000"/>
          </a:bodyPr>
          <a:lstStyle/>
          <a:p>
            <a:r>
              <a:rPr lang="en-US" dirty="0"/>
              <a:t>Resampling Methods</a:t>
            </a:r>
          </a:p>
        </p:txBody>
      </p:sp>
      <p:sp>
        <p:nvSpPr>
          <p:cNvPr id="3" name="Text Placeholder 2"/>
          <p:cNvSpPr>
            <a:spLocks noGrp="1"/>
          </p:cNvSpPr>
          <p:nvPr>
            <p:ph type="body" idx="1"/>
          </p:nvPr>
        </p:nvSpPr>
        <p:spPr/>
        <p:txBody>
          <a:bodyPr>
            <a:normAutofit lnSpcReduction="10000"/>
          </a:bodyPr>
          <a:lstStyle/>
          <a:p>
            <a:r>
              <a:rPr lang="en-US" sz="2400" dirty="0"/>
              <a:t>Involve repeated drawing samples from a training set and refitting a model of interest on each sample in order to obtain additional information about the fitted model¹.</a:t>
            </a:r>
          </a:p>
          <a:p>
            <a:pPr lvl="1"/>
            <a:r>
              <a:rPr lang="en-US" sz="2000" dirty="0"/>
              <a:t>Two common resampling methods: Cross-validation and bootstrap</a:t>
            </a:r>
          </a:p>
          <a:p>
            <a:pPr lvl="1"/>
            <a:endParaRPr lang="en-US" sz="500" dirty="0"/>
          </a:p>
          <a:p>
            <a:r>
              <a:rPr lang="en-US" sz="2400" dirty="0"/>
              <a:t>Provide estimates for test-set prediction error, standard deviation and bias of parameter estimates²</a:t>
            </a:r>
          </a:p>
        </p:txBody>
      </p:sp>
    </p:spTree>
    <p:extLst>
      <p:ext uri="{BB962C8B-B14F-4D97-AF65-F5344CB8AC3E}">
        <p14:creationId xmlns:p14="http://schemas.microsoft.com/office/powerpoint/2010/main" val="3318264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51526" y="288275"/>
            <a:ext cx="8520600" cy="572700"/>
          </a:xfrm>
          <a:prstGeom prst="rect">
            <a:avLst/>
          </a:prstGeom>
          <a:noFill/>
          <a:ln>
            <a:noFill/>
          </a:ln>
        </p:spPr>
        <p:txBody>
          <a:bodyPr spcFirstLastPara="1" wrap="square" lIns="91425" tIns="91425" rIns="91425" bIns="91425" anchor="t" anchorCtr="0">
            <a:noAutofit/>
          </a:bodyPr>
          <a:lstStyle/>
          <a:p>
            <a:pPr lvl="0"/>
            <a:r>
              <a:rPr lang="en" dirty="0"/>
              <a:t>Training and Test Errors</a:t>
            </a:r>
            <a:r>
              <a:rPr lang="en-US" dirty="0"/>
              <a:t>¹</a:t>
            </a:r>
            <a:endParaRPr sz="2800" b="0" i="0" u="none" strike="noStrike" cap="none" dirty="0">
              <a:solidFill>
                <a:schemeClr val="dk1"/>
              </a:solidFill>
              <a:latin typeface="Arial"/>
              <a:ea typeface="Arial"/>
              <a:cs typeface="Arial"/>
              <a:sym typeface="Arial"/>
            </a:endParaRPr>
          </a:p>
        </p:txBody>
      </p:sp>
      <p:sp>
        <p:nvSpPr>
          <p:cNvPr id="67" name="Shape 67"/>
          <p:cNvSpPr txBox="1">
            <a:spLocks noGrp="1"/>
          </p:cNvSpPr>
          <p:nvPr>
            <p:ph type="body" idx="1"/>
          </p:nvPr>
        </p:nvSpPr>
        <p:spPr>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2"/>
              </a:buClr>
              <a:buSzPts val="2400"/>
              <a:buFont typeface="Arial"/>
              <a:buChar char="●"/>
            </a:pPr>
            <a:r>
              <a:rPr lang="en-US" sz="2400" b="0" i="0" u="none" strike="noStrike" cap="none" dirty="0">
                <a:solidFill>
                  <a:schemeClr val="dk2"/>
                </a:solidFill>
                <a:latin typeface="Arial"/>
                <a:ea typeface="Arial"/>
                <a:cs typeface="Arial"/>
                <a:sym typeface="Arial"/>
              </a:rPr>
              <a:t>Test Error: the average error that results from using a statistical learning method to predict the response on a new observation.</a:t>
            </a:r>
          </a:p>
          <a:p>
            <a:pPr marL="457200" marR="0" lvl="0" indent="-381000" algn="l" rtl="0">
              <a:lnSpc>
                <a:spcPct val="115000"/>
              </a:lnSpc>
              <a:spcBef>
                <a:spcPts val="0"/>
              </a:spcBef>
              <a:spcAft>
                <a:spcPts val="0"/>
              </a:spcAft>
              <a:buClr>
                <a:schemeClr val="dk2"/>
              </a:buClr>
              <a:buSzPts val="2400"/>
              <a:buFont typeface="Arial"/>
              <a:buChar char="●"/>
            </a:pPr>
            <a:endParaRPr lang="en-US" sz="2400" b="0" i="0" u="none" strike="noStrike" cap="none" dirty="0">
              <a:solidFill>
                <a:schemeClr val="dk2"/>
              </a:solidFill>
              <a:latin typeface="Arial"/>
              <a:ea typeface="Arial"/>
              <a:cs typeface="Arial"/>
              <a:sym typeface="Arial"/>
            </a:endParaRPr>
          </a:p>
          <a:p>
            <a:pPr marL="457200" marR="0" lvl="0" indent="-381000" algn="l" rtl="0">
              <a:lnSpc>
                <a:spcPct val="115000"/>
              </a:lnSpc>
              <a:spcBef>
                <a:spcPts val="0"/>
              </a:spcBef>
              <a:spcAft>
                <a:spcPts val="0"/>
              </a:spcAft>
              <a:buClr>
                <a:schemeClr val="dk2"/>
              </a:buClr>
              <a:buSzPts val="2400"/>
              <a:buFont typeface="Arial"/>
              <a:buChar char="●"/>
            </a:pPr>
            <a:r>
              <a:rPr lang="en-US" sz="2400" dirty="0"/>
              <a:t>Training Error: calculated by applying the statistical learning method to the observations used in the training.</a:t>
            </a:r>
            <a:endParaRPr sz="2400" dirty="0"/>
          </a:p>
        </p:txBody>
      </p:sp>
    </p:spTree>
    <p:extLst>
      <p:ext uri="{BB962C8B-B14F-4D97-AF65-F5344CB8AC3E}">
        <p14:creationId xmlns:p14="http://schemas.microsoft.com/office/powerpoint/2010/main" val="1490977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51526" y="288275"/>
            <a:ext cx="8520600" cy="572700"/>
          </a:xfrm>
          <a:prstGeom prst="rect">
            <a:avLst/>
          </a:prstGeom>
          <a:noFill/>
          <a:ln>
            <a:noFill/>
          </a:ln>
        </p:spPr>
        <p:txBody>
          <a:bodyPr spcFirstLastPara="1" wrap="square" lIns="91425" tIns="91425" rIns="91425" bIns="91425" anchor="t" anchorCtr="0">
            <a:noAutofit/>
          </a:bodyPr>
          <a:lstStyle/>
          <a:p>
            <a:pPr lvl="0"/>
            <a:r>
              <a:rPr lang="en" dirty="0"/>
              <a:t>Training versus Test-Set Performance</a:t>
            </a:r>
            <a:r>
              <a:rPr lang="en-US" dirty="0"/>
              <a:t>¹</a:t>
            </a:r>
            <a:endParaRPr sz="2800" b="0" i="0" u="none" strike="noStrike" cap="none" dirty="0">
              <a:solidFill>
                <a:schemeClr val="dk1"/>
              </a:solidFill>
              <a:latin typeface="Arial"/>
              <a:ea typeface="Arial"/>
              <a:cs typeface="Arial"/>
              <a:sym typeface="Arial"/>
            </a:endParaRPr>
          </a:p>
        </p:txBody>
      </p:sp>
      <p:sp>
        <p:nvSpPr>
          <p:cNvPr id="2" name="Text Placeholder 1"/>
          <p:cNvSpPr>
            <a:spLocks noGrp="1"/>
          </p:cNvSpPr>
          <p:nvPr>
            <p:ph type="body" idx="1"/>
          </p:nvPr>
        </p:nvSpPr>
        <p:spPr/>
        <p:txBody>
          <a:bodyPr/>
          <a:lstStyle/>
          <a:p>
            <a:pPr marL="114300" indent="0">
              <a:buNone/>
            </a:pPr>
            <a:endParaRPr lang="en-US" dirty="0"/>
          </a:p>
        </p:txBody>
      </p:sp>
      <p:pic>
        <p:nvPicPr>
          <p:cNvPr id="3" name="Picture 2"/>
          <p:cNvPicPr>
            <a:picLocks noChangeAspect="1"/>
          </p:cNvPicPr>
          <p:nvPr/>
        </p:nvPicPr>
        <p:blipFill rotWithShape="1">
          <a:blip r:embed="rId3"/>
          <a:srcRect t="12508"/>
          <a:stretch/>
        </p:blipFill>
        <p:spPr>
          <a:xfrm>
            <a:off x="940777" y="1152475"/>
            <a:ext cx="6778869" cy="3788802"/>
          </a:xfrm>
          <a:prstGeom prst="rect">
            <a:avLst/>
          </a:prstGeom>
        </p:spPr>
      </p:pic>
    </p:spTree>
    <p:extLst>
      <p:ext uri="{BB962C8B-B14F-4D97-AF65-F5344CB8AC3E}">
        <p14:creationId xmlns:p14="http://schemas.microsoft.com/office/powerpoint/2010/main" val="12585057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1"/>
        <p:cNvGrpSpPr/>
        <p:nvPr/>
      </p:nvGrpSpPr>
      <p:grpSpPr>
        <a:xfrm>
          <a:off x="0" y="0"/>
          <a:ext cx="0" cy="0"/>
          <a:chOff x="0" y="0"/>
          <a:chExt cx="0" cy="0"/>
        </a:xfrm>
      </p:grpSpPr>
      <p:pic>
        <p:nvPicPr>
          <p:cNvPr id="114" name="Picture 79">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115" name="Picture 81">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116" name="Rectangle 83">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7" name="Rectangle 85">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8" name="Rectangle 87">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Rectangle 89">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TextBox 91">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94" name="Rectangle 93">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98" name="Rectangle 97">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 name="Shape 72"/>
          <p:cNvSpPr txBox="1">
            <a:spLocks noGrp="1"/>
          </p:cNvSpPr>
          <p:nvPr>
            <p:ph type="title"/>
          </p:nvPr>
        </p:nvSpPr>
        <p:spPr>
          <a:xfrm>
            <a:off x="1002893" y="798273"/>
            <a:ext cx="2142436" cy="2485254"/>
          </a:xfrm>
          <a:prstGeom prst="rect">
            <a:avLst/>
          </a:prstGeom>
        </p:spPr>
        <p:txBody>
          <a:bodyPr spcFirstLastPara="1" vert="horz" lIns="91440" tIns="45720" rIns="91440" bIns="45720" rtlCol="0" anchor="t" anchorCtr="0">
            <a:normAutofit/>
          </a:bodyPr>
          <a:lstStyle/>
          <a:p>
            <a:pPr marL="0" lvl="0" indent="0" defTabSz="914400">
              <a:lnSpc>
                <a:spcPct val="90000"/>
              </a:lnSpc>
              <a:spcBef>
                <a:spcPct val="0"/>
              </a:spcBef>
              <a:spcAft>
                <a:spcPts val="0"/>
              </a:spcAft>
            </a:pPr>
            <a:r>
              <a:rPr lang="en-US" sz="2400" dirty="0">
                <a:solidFill>
                  <a:schemeClr val="bg1"/>
                </a:solidFill>
                <a:latin typeface="+mj-lt"/>
                <a:ea typeface="+mj-ea"/>
                <a:cs typeface="+mj-cs"/>
              </a:rPr>
              <a:t>Dataset Allocation</a:t>
            </a:r>
          </a:p>
        </p:txBody>
      </p:sp>
      <p:sp>
        <p:nvSpPr>
          <p:cNvPr id="100" name="Rectangle 99">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5" name="Shape 73">
            <a:extLst>
              <a:ext uri="{FF2B5EF4-FFF2-40B4-BE49-F238E27FC236}">
                <a16:creationId xmlns:a16="http://schemas.microsoft.com/office/drawing/2014/main" id="{50D1AA9B-9A37-4C5D-A77A-04BADDE4AFD0}"/>
              </a:ext>
            </a:extLst>
          </p:cNvPr>
          <p:cNvGraphicFramePr/>
          <p:nvPr>
            <p:extLst>
              <p:ext uri="{D42A27DB-BD31-4B8C-83A1-F6EECF244321}">
                <p14:modId xmlns:p14="http://schemas.microsoft.com/office/powerpoint/2010/main" val="1104398342"/>
              </p:ext>
            </p:extLst>
          </p:nvPr>
        </p:nvGraphicFramePr>
        <p:xfrm>
          <a:off x="3714248" y="205648"/>
          <a:ext cx="5323256" cy="47482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283" y="265083"/>
            <a:ext cx="8520600" cy="572700"/>
          </a:xfrm>
        </p:spPr>
        <p:txBody>
          <a:bodyPr>
            <a:normAutofit fontScale="90000"/>
          </a:bodyPr>
          <a:lstStyle/>
          <a:p>
            <a:r>
              <a:rPr lang="en-US" dirty="0"/>
              <a:t>Split-Sample Validation</a:t>
            </a:r>
            <a:br>
              <a:rPr lang="en-US" dirty="0"/>
            </a:br>
            <a:br>
              <a:rPr lang="en-US" dirty="0"/>
            </a:br>
            <a:endParaRPr lang="en-US" dirty="0"/>
          </a:p>
        </p:txBody>
      </p:sp>
      <p:graphicFrame>
        <p:nvGraphicFramePr>
          <p:cNvPr id="3" name="Diagram 2">
            <a:extLst>
              <a:ext uri="{FF2B5EF4-FFF2-40B4-BE49-F238E27FC236}">
                <a16:creationId xmlns:a16="http://schemas.microsoft.com/office/drawing/2014/main" id="{6649EE23-419A-4713-B4D8-C347CE60F598}"/>
              </a:ext>
            </a:extLst>
          </p:cNvPr>
          <p:cNvGraphicFramePr/>
          <p:nvPr>
            <p:extLst>
              <p:ext uri="{D42A27DB-BD31-4B8C-83A1-F6EECF244321}">
                <p14:modId xmlns:p14="http://schemas.microsoft.com/office/powerpoint/2010/main" val="1202074975"/>
              </p:ext>
            </p:extLst>
          </p:nvPr>
        </p:nvGraphicFramePr>
        <p:xfrm>
          <a:off x="1569493" y="96283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3603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804" y="288275"/>
            <a:ext cx="8520600" cy="572700"/>
          </a:xfrm>
        </p:spPr>
        <p:txBody>
          <a:bodyPr>
            <a:normAutofit fontScale="90000"/>
          </a:bodyPr>
          <a:lstStyle/>
          <a:p>
            <a:r>
              <a:rPr lang="en-US" dirty="0"/>
              <a:t>Cross-Validation</a:t>
            </a:r>
          </a:p>
        </p:txBody>
      </p:sp>
      <p:sp>
        <p:nvSpPr>
          <p:cNvPr id="3" name="Text Placeholder 2"/>
          <p:cNvSpPr>
            <a:spLocks noGrp="1"/>
          </p:cNvSpPr>
          <p:nvPr>
            <p:ph type="body" idx="1"/>
          </p:nvPr>
        </p:nvSpPr>
        <p:spPr/>
        <p:txBody>
          <a:bodyPr>
            <a:normAutofit fontScale="92500" lnSpcReduction="20000"/>
          </a:bodyPr>
          <a:lstStyle/>
          <a:p>
            <a:r>
              <a:rPr lang="en-US" sz="2000" dirty="0"/>
              <a:t>Can be used to estimate the test error associated with a given statistical learning method in order to evaluate its performance, or to select the appropriate level of flexibility¹</a:t>
            </a:r>
          </a:p>
          <a:p>
            <a:endParaRPr lang="en-US" sz="2000" dirty="0"/>
          </a:p>
          <a:p>
            <a:r>
              <a:rPr lang="en-US" sz="2000" dirty="0"/>
              <a:t>Using new or separate data (apart from what’s used in the training data) to evaluate performance / predictive ability.</a:t>
            </a:r>
          </a:p>
          <a:p>
            <a:endParaRPr lang="en-US" sz="2000" dirty="0"/>
          </a:p>
          <a:p>
            <a:r>
              <a:rPr lang="en-US" sz="2000" dirty="0"/>
              <a:t>Split-Half Cross-validation - the model is developed on one randomly drawn half and tested on the other  and vise versa¹.</a:t>
            </a:r>
          </a:p>
          <a:p>
            <a:pPr lvl="1"/>
            <a:r>
              <a:rPr lang="en-US" sz="2000" dirty="0"/>
              <a:t>The average is taken as estimate of performance²</a:t>
            </a:r>
          </a:p>
          <a:p>
            <a:endParaRPr lang="en-US" dirty="0"/>
          </a:p>
        </p:txBody>
      </p:sp>
    </p:spTree>
    <p:extLst>
      <p:ext uri="{BB962C8B-B14F-4D97-AF65-F5344CB8AC3E}">
        <p14:creationId xmlns:p14="http://schemas.microsoft.com/office/powerpoint/2010/main" val="28681030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021" y="58828"/>
            <a:ext cx="8520600" cy="572700"/>
          </a:xfrm>
        </p:spPr>
        <p:txBody>
          <a:bodyPr>
            <a:normAutofit fontScale="90000"/>
          </a:bodyPr>
          <a:lstStyle/>
          <a:p>
            <a:r>
              <a:rPr lang="en-US" dirty="0"/>
              <a:t>Cross-Validation</a:t>
            </a:r>
            <a:br>
              <a:rPr lang="en-US" dirty="0"/>
            </a:br>
            <a:br>
              <a:rPr lang="en-US" dirty="0"/>
            </a:br>
            <a:endParaRPr lang="en-US" dirty="0"/>
          </a:p>
        </p:txBody>
      </p:sp>
      <p:sp>
        <p:nvSpPr>
          <p:cNvPr id="7" name="Rectangle 6">
            <a:extLst>
              <a:ext uri="{FF2B5EF4-FFF2-40B4-BE49-F238E27FC236}">
                <a16:creationId xmlns:a16="http://schemas.microsoft.com/office/drawing/2014/main" id="{35187BCD-8DB1-4958-92B4-9F89C57AC4D8}"/>
              </a:ext>
            </a:extLst>
          </p:cNvPr>
          <p:cNvSpPr/>
          <p:nvPr/>
        </p:nvSpPr>
        <p:spPr>
          <a:xfrm>
            <a:off x="4525950" y="631528"/>
            <a:ext cx="1236743" cy="331302"/>
          </a:xfrm>
          <a:prstGeom prst="rect">
            <a:avLst/>
          </a:prstGeom>
          <a:solidFill>
            <a:schemeClr val="accent4"/>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Sample 1</a:t>
            </a:r>
          </a:p>
        </p:txBody>
      </p:sp>
      <p:sp>
        <p:nvSpPr>
          <p:cNvPr id="8" name="Rectangle 7">
            <a:extLst>
              <a:ext uri="{FF2B5EF4-FFF2-40B4-BE49-F238E27FC236}">
                <a16:creationId xmlns:a16="http://schemas.microsoft.com/office/drawing/2014/main" id="{D6559911-49D2-4D86-8444-C970F530F593}"/>
              </a:ext>
            </a:extLst>
          </p:cNvPr>
          <p:cNvSpPr/>
          <p:nvPr/>
        </p:nvSpPr>
        <p:spPr>
          <a:xfrm>
            <a:off x="1020753" y="1366834"/>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1</a:t>
            </a:r>
          </a:p>
          <a:p>
            <a:pPr algn="ctr"/>
            <a:r>
              <a:rPr lang="en-US" dirty="0"/>
              <a:t>(10%)</a:t>
            </a:r>
          </a:p>
        </p:txBody>
      </p:sp>
      <p:sp>
        <p:nvSpPr>
          <p:cNvPr id="24" name="Rectangle 23">
            <a:extLst>
              <a:ext uri="{FF2B5EF4-FFF2-40B4-BE49-F238E27FC236}">
                <a16:creationId xmlns:a16="http://schemas.microsoft.com/office/drawing/2014/main" id="{98E383FB-0C73-436B-8AB4-C3322B6B9843}"/>
              </a:ext>
            </a:extLst>
          </p:cNvPr>
          <p:cNvSpPr/>
          <p:nvPr/>
        </p:nvSpPr>
        <p:spPr>
          <a:xfrm>
            <a:off x="2028347" y="1359539"/>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2</a:t>
            </a:r>
          </a:p>
          <a:p>
            <a:pPr algn="ctr"/>
            <a:r>
              <a:rPr lang="en-US" dirty="0"/>
              <a:t>(10%)</a:t>
            </a:r>
          </a:p>
        </p:txBody>
      </p:sp>
      <p:sp>
        <p:nvSpPr>
          <p:cNvPr id="25" name="Rectangle 24">
            <a:extLst>
              <a:ext uri="{FF2B5EF4-FFF2-40B4-BE49-F238E27FC236}">
                <a16:creationId xmlns:a16="http://schemas.microsoft.com/office/drawing/2014/main" id="{63923FEA-27FA-40E7-8188-CA9FCB4720F7}"/>
              </a:ext>
            </a:extLst>
          </p:cNvPr>
          <p:cNvSpPr/>
          <p:nvPr/>
        </p:nvSpPr>
        <p:spPr>
          <a:xfrm>
            <a:off x="3035941" y="1359539"/>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3</a:t>
            </a:r>
          </a:p>
          <a:p>
            <a:pPr algn="ctr"/>
            <a:r>
              <a:rPr lang="en-US" dirty="0"/>
              <a:t>(10%)</a:t>
            </a:r>
          </a:p>
        </p:txBody>
      </p:sp>
      <p:sp>
        <p:nvSpPr>
          <p:cNvPr id="26" name="Rectangle 25">
            <a:extLst>
              <a:ext uri="{FF2B5EF4-FFF2-40B4-BE49-F238E27FC236}">
                <a16:creationId xmlns:a16="http://schemas.microsoft.com/office/drawing/2014/main" id="{DEAC5163-B9EA-4609-82F8-48CF3F8AC898}"/>
              </a:ext>
            </a:extLst>
          </p:cNvPr>
          <p:cNvSpPr/>
          <p:nvPr/>
        </p:nvSpPr>
        <p:spPr>
          <a:xfrm>
            <a:off x="4080813" y="1366834"/>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4</a:t>
            </a:r>
          </a:p>
          <a:p>
            <a:pPr algn="ctr"/>
            <a:r>
              <a:rPr lang="en-US" dirty="0"/>
              <a:t>(10%)</a:t>
            </a:r>
          </a:p>
        </p:txBody>
      </p:sp>
      <p:sp>
        <p:nvSpPr>
          <p:cNvPr id="27" name="Rectangle 26">
            <a:extLst>
              <a:ext uri="{FF2B5EF4-FFF2-40B4-BE49-F238E27FC236}">
                <a16:creationId xmlns:a16="http://schemas.microsoft.com/office/drawing/2014/main" id="{9830D4CB-8C8B-4863-862A-10B3F813C96E}"/>
              </a:ext>
            </a:extLst>
          </p:cNvPr>
          <p:cNvSpPr/>
          <p:nvPr/>
        </p:nvSpPr>
        <p:spPr>
          <a:xfrm>
            <a:off x="5111428" y="1366834"/>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5</a:t>
            </a:r>
          </a:p>
          <a:p>
            <a:pPr algn="ctr"/>
            <a:r>
              <a:rPr lang="en-US" dirty="0"/>
              <a:t>(10%)</a:t>
            </a:r>
          </a:p>
        </p:txBody>
      </p:sp>
      <p:sp>
        <p:nvSpPr>
          <p:cNvPr id="28" name="Rectangle 27">
            <a:extLst>
              <a:ext uri="{FF2B5EF4-FFF2-40B4-BE49-F238E27FC236}">
                <a16:creationId xmlns:a16="http://schemas.microsoft.com/office/drawing/2014/main" id="{F461FEAA-C787-4CD1-842F-93B23932A3C2}"/>
              </a:ext>
            </a:extLst>
          </p:cNvPr>
          <p:cNvSpPr/>
          <p:nvPr/>
        </p:nvSpPr>
        <p:spPr>
          <a:xfrm>
            <a:off x="1020753" y="2012615"/>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6</a:t>
            </a:r>
          </a:p>
          <a:p>
            <a:pPr algn="ctr"/>
            <a:r>
              <a:rPr lang="en-US" dirty="0"/>
              <a:t>(10%)</a:t>
            </a:r>
          </a:p>
        </p:txBody>
      </p:sp>
      <p:sp>
        <p:nvSpPr>
          <p:cNvPr id="29" name="Rectangle 28">
            <a:extLst>
              <a:ext uri="{FF2B5EF4-FFF2-40B4-BE49-F238E27FC236}">
                <a16:creationId xmlns:a16="http://schemas.microsoft.com/office/drawing/2014/main" id="{4B68774D-7930-461F-8BB7-E2A06420F158}"/>
              </a:ext>
            </a:extLst>
          </p:cNvPr>
          <p:cNvSpPr/>
          <p:nvPr/>
        </p:nvSpPr>
        <p:spPr>
          <a:xfrm>
            <a:off x="2028347" y="2005320"/>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7</a:t>
            </a:r>
          </a:p>
          <a:p>
            <a:pPr algn="ctr"/>
            <a:r>
              <a:rPr lang="en-US" dirty="0"/>
              <a:t>(10%)</a:t>
            </a:r>
          </a:p>
        </p:txBody>
      </p:sp>
      <p:sp>
        <p:nvSpPr>
          <p:cNvPr id="30" name="Rectangle 29">
            <a:extLst>
              <a:ext uri="{FF2B5EF4-FFF2-40B4-BE49-F238E27FC236}">
                <a16:creationId xmlns:a16="http://schemas.microsoft.com/office/drawing/2014/main" id="{710477DB-BFE3-41DE-8EAC-98824AEEABB6}"/>
              </a:ext>
            </a:extLst>
          </p:cNvPr>
          <p:cNvSpPr/>
          <p:nvPr/>
        </p:nvSpPr>
        <p:spPr>
          <a:xfrm>
            <a:off x="3035941" y="2005320"/>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8</a:t>
            </a:r>
          </a:p>
          <a:p>
            <a:pPr algn="ctr"/>
            <a:r>
              <a:rPr lang="en-US" dirty="0"/>
              <a:t>(10%)</a:t>
            </a:r>
          </a:p>
        </p:txBody>
      </p:sp>
      <p:sp>
        <p:nvSpPr>
          <p:cNvPr id="31" name="Rectangle 30">
            <a:extLst>
              <a:ext uri="{FF2B5EF4-FFF2-40B4-BE49-F238E27FC236}">
                <a16:creationId xmlns:a16="http://schemas.microsoft.com/office/drawing/2014/main" id="{A42D8F42-7085-4871-9289-AF837EE74802}"/>
              </a:ext>
            </a:extLst>
          </p:cNvPr>
          <p:cNvSpPr/>
          <p:nvPr/>
        </p:nvSpPr>
        <p:spPr>
          <a:xfrm>
            <a:off x="4080813" y="2012615"/>
            <a:ext cx="911108"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Train 9</a:t>
            </a:r>
          </a:p>
          <a:p>
            <a:pPr algn="ctr"/>
            <a:r>
              <a:rPr lang="en-US" dirty="0"/>
              <a:t>(10%)</a:t>
            </a:r>
          </a:p>
        </p:txBody>
      </p:sp>
      <p:sp>
        <p:nvSpPr>
          <p:cNvPr id="33" name="Rectangle 32">
            <a:extLst>
              <a:ext uri="{FF2B5EF4-FFF2-40B4-BE49-F238E27FC236}">
                <a16:creationId xmlns:a16="http://schemas.microsoft.com/office/drawing/2014/main" id="{07BE0072-6A3D-41A3-AEFE-4FD42989F27B}"/>
              </a:ext>
            </a:extLst>
          </p:cNvPr>
          <p:cNvSpPr/>
          <p:nvPr/>
        </p:nvSpPr>
        <p:spPr>
          <a:xfrm>
            <a:off x="1020753" y="3247543"/>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1</a:t>
            </a:r>
          </a:p>
        </p:txBody>
      </p:sp>
      <p:sp>
        <p:nvSpPr>
          <p:cNvPr id="34" name="Rectangle 33">
            <a:extLst>
              <a:ext uri="{FF2B5EF4-FFF2-40B4-BE49-F238E27FC236}">
                <a16:creationId xmlns:a16="http://schemas.microsoft.com/office/drawing/2014/main" id="{AF1337B3-636C-4A0D-9475-2FCCABDE2AD3}"/>
              </a:ext>
            </a:extLst>
          </p:cNvPr>
          <p:cNvSpPr/>
          <p:nvPr/>
        </p:nvSpPr>
        <p:spPr>
          <a:xfrm>
            <a:off x="2028347" y="3240248"/>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2</a:t>
            </a:r>
          </a:p>
        </p:txBody>
      </p:sp>
      <p:sp>
        <p:nvSpPr>
          <p:cNvPr id="35" name="Rectangle 34">
            <a:extLst>
              <a:ext uri="{FF2B5EF4-FFF2-40B4-BE49-F238E27FC236}">
                <a16:creationId xmlns:a16="http://schemas.microsoft.com/office/drawing/2014/main" id="{EA0147A0-7F9D-4016-93B7-4601BFD8A6BA}"/>
              </a:ext>
            </a:extLst>
          </p:cNvPr>
          <p:cNvSpPr/>
          <p:nvPr/>
        </p:nvSpPr>
        <p:spPr>
          <a:xfrm>
            <a:off x="3035941" y="3240248"/>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3</a:t>
            </a:r>
          </a:p>
        </p:txBody>
      </p:sp>
      <p:sp>
        <p:nvSpPr>
          <p:cNvPr id="36" name="Rectangle 35">
            <a:extLst>
              <a:ext uri="{FF2B5EF4-FFF2-40B4-BE49-F238E27FC236}">
                <a16:creationId xmlns:a16="http://schemas.microsoft.com/office/drawing/2014/main" id="{E18DE649-E07F-4CF2-A56E-56DA77B06D89}"/>
              </a:ext>
            </a:extLst>
          </p:cNvPr>
          <p:cNvSpPr/>
          <p:nvPr/>
        </p:nvSpPr>
        <p:spPr>
          <a:xfrm>
            <a:off x="4080813" y="3247543"/>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4</a:t>
            </a:r>
          </a:p>
        </p:txBody>
      </p:sp>
      <p:sp>
        <p:nvSpPr>
          <p:cNvPr id="37" name="Rectangle 36">
            <a:extLst>
              <a:ext uri="{FF2B5EF4-FFF2-40B4-BE49-F238E27FC236}">
                <a16:creationId xmlns:a16="http://schemas.microsoft.com/office/drawing/2014/main" id="{1432C241-E3AE-486B-93B3-8D80EEB8C6AE}"/>
              </a:ext>
            </a:extLst>
          </p:cNvPr>
          <p:cNvSpPr/>
          <p:nvPr/>
        </p:nvSpPr>
        <p:spPr>
          <a:xfrm>
            <a:off x="5111428" y="3247543"/>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5</a:t>
            </a:r>
          </a:p>
        </p:txBody>
      </p:sp>
      <p:sp>
        <p:nvSpPr>
          <p:cNvPr id="38" name="Rectangle 37">
            <a:extLst>
              <a:ext uri="{FF2B5EF4-FFF2-40B4-BE49-F238E27FC236}">
                <a16:creationId xmlns:a16="http://schemas.microsoft.com/office/drawing/2014/main" id="{2D98E3FB-8100-4C95-AE3B-C831CA66801D}"/>
              </a:ext>
            </a:extLst>
          </p:cNvPr>
          <p:cNvSpPr/>
          <p:nvPr/>
        </p:nvSpPr>
        <p:spPr>
          <a:xfrm>
            <a:off x="1020753" y="3893324"/>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6</a:t>
            </a:r>
          </a:p>
        </p:txBody>
      </p:sp>
      <p:sp>
        <p:nvSpPr>
          <p:cNvPr id="39" name="Rectangle 38">
            <a:extLst>
              <a:ext uri="{FF2B5EF4-FFF2-40B4-BE49-F238E27FC236}">
                <a16:creationId xmlns:a16="http://schemas.microsoft.com/office/drawing/2014/main" id="{E35968A2-3ACA-4849-A0EE-288E43BD3926}"/>
              </a:ext>
            </a:extLst>
          </p:cNvPr>
          <p:cNvSpPr/>
          <p:nvPr/>
        </p:nvSpPr>
        <p:spPr>
          <a:xfrm>
            <a:off x="2028347" y="3886029"/>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7</a:t>
            </a:r>
          </a:p>
        </p:txBody>
      </p:sp>
      <p:sp>
        <p:nvSpPr>
          <p:cNvPr id="40" name="Rectangle 39">
            <a:extLst>
              <a:ext uri="{FF2B5EF4-FFF2-40B4-BE49-F238E27FC236}">
                <a16:creationId xmlns:a16="http://schemas.microsoft.com/office/drawing/2014/main" id="{B8C0E1D2-A80E-40EE-B7FF-245CCB840B0F}"/>
              </a:ext>
            </a:extLst>
          </p:cNvPr>
          <p:cNvSpPr/>
          <p:nvPr/>
        </p:nvSpPr>
        <p:spPr>
          <a:xfrm>
            <a:off x="3035941" y="3886029"/>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8</a:t>
            </a:r>
          </a:p>
        </p:txBody>
      </p:sp>
      <p:sp>
        <p:nvSpPr>
          <p:cNvPr id="41" name="Rectangle 40">
            <a:extLst>
              <a:ext uri="{FF2B5EF4-FFF2-40B4-BE49-F238E27FC236}">
                <a16:creationId xmlns:a16="http://schemas.microsoft.com/office/drawing/2014/main" id="{79523F97-7C1D-4203-845F-76B43AA26423}"/>
              </a:ext>
            </a:extLst>
          </p:cNvPr>
          <p:cNvSpPr/>
          <p:nvPr/>
        </p:nvSpPr>
        <p:spPr>
          <a:xfrm>
            <a:off x="4080813" y="3893324"/>
            <a:ext cx="911108" cy="572701"/>
          </a:xfrm>
          <a:prstGeom prst="rect">
            <a:avLst/>
          </a:prstGeom>
          <a:solidFill>
            <a:schemeClr val="tx1">
              <a:lumMod val="6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Model 9</a:t>
            </a:r>
          </a:p>
        </p:txBody>
      </p:sp>
      <p:sp>
        <p:nvSpPr>
          <p:cNvPr id="42" name="Rectangle 41">
            <a:extLst>
              <a:ext uri="{FF2B5EF4-FFF2-40B4-BE49-F238E27FC236}">
                <a16:creationId xmlns:a16="http://schemas.microsoft.com/office/drawing/2014/main" id="{995B96D8-C246-4527-8E5F-1E2AD73BD978}"/>
              </a:ext>
            </a:extLst>
          </p:cNvPr>
          <p:cNvSpPr/>
          <p:nvPr/>
        </p:nvSpPr>
        <p:spPr>
          <a:xfrm>
            <a:off x="7484040" y="2458852"/>
            <a:ext cx="1021854" cy="57270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Validate</a:t>
            </a:r>
          </a:p>
          <a:p>
            <a:pPr algn="ctr"/>
            <a:r>
              <a:rPr lang="en-US" dirty="0"/>
              <a:t>(10%)</a:t>
            </a:r>
          </a:p>
        </p:txBody>
      </p:sp>
      <p:cxnSp>
        <p:nvCxnSpPr>
          <p:cNvPr id="44" name="Connector: Elbow 43">
            <a:extLst>
              <a:ext uri="{FF2B5EF4-FFF2-40B4-BE49-F238E27FC236}">
                <a16:creationId xmlns:a16="http://schemas.microsoft.com/office/drawing/2014/main" id="{BBDC5D07-C005-43C7-B0D2-A6AF1ADE3CCA}"/>
              </a:ext>
            </a:extLst>
          </p:cNvPr>
          <p:cNvCxnSpPr>
            <a:cxnSpLocks/>
            <a:stCxn id="8" idx="1"/>
            <a:endCxn id="33" idx="1"/>
          </p:cNvCxnSpPr>
          <p:nvPr/>
        </p:nvCxnSpPr>
        <p:spPr>
          <a:xfrm rot="10800000" flipV="1">
            <a:off x="1020753" y="1653184"/>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023B97A-31B2-4516-9074-C75479873C4D}"/>
              </a:ext>
            </a:extLst>
          </p:cNvPr>
          <p:cNvCxnSpPr>
            <a:cxnSpLocks/>
            <a:stCxn id="24" idx="1"/>
            <a:endCxn id="34" idx="1"/>
          </p:cNvCxnSpPr>
          <p:nvPr/>
        </p:nvCxnSpPr>
        <p:spPr>
          <a:xfrm rot="10800000" flipV="1">
            <a:off x="2028347" y="1645889"/>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3557974-CFC1-4595-9E8C-640FEDC45983}"/>
              </a:ext>
            </a:extLst>
          </p:cNvPr>
          <p:cNvCxnSpPr>
            <a:cxnSpLocks/>
            <a:stCxn id="25" idx="1"/>
            <a:endCxn id="35" idx="1"/>
          </p:cNvCxnSpPr>
          <p:nvPr/>
        </p:nvCxnSpPr>
        <p:spPr>
          <a:xfrm rot="10800000" flipV="1">
            <a:off x="3035941" y="1645889"/>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19C93E3-B409-47BD-84F3-851C0461B66B}"/>
              </a:ext>
            </a:extLst>
          </p:cNvPr>
          <p:cNvCxnSpPr>
            <a:cxnSpLocks/>
            <a:stCxn id="26" idx="1"/>
            <a:endCxn id="36" idx="1"/>
          </p:cNvCxnSpPr>
          <p:nvPr/>
        </p:nvCxnSpPr>
        <p:spPr>
          <a:xfrm rot="10800000" flipV="1">
            <a:off x="4080813" y="1653184"/>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CB42CE6E-F903-435D-9C15-22F992D5AD21}"/>
              </a:ext>
            </a:extLst>
          </p:cNvPr>
          <p:cNvCxnSpPr>
            <a:cxnSpLocks/>
            <a:stCxn id="27" idx="1"/>
            <a:endCxn id="37" idx="1"/>
          </p:cNvCxnSpPr>
          <p:nvPr/>
        </p:nvCxnSpPr>
        <p:spPr>
          <a:xfrm rot="10800000" flipV="1">
            <a:off x="5111428" y="1653184"/>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81D28D1-0A02-41BE-BFA8-422419C258EE}"/>
              </a:ext>
            </a:extLst>
          </p:cNvPr>
          <p:cNvCxnSpPr>
            <a:cxnSpLocks/>
            <a:stCxn id="28" idx="1"/>
            <a:endCxn id="38" idx="1"/>
          </p:cNvCxnSpPr>
          <p:nvPr/>
        </p:nvCxnSpPr>
        <p:spPr>
          <a:xfrm rot="10800000" flipV="1">
            <a:off x="1020753" y="2298965"/>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61822006-F71A-4E3B-8D89-27B071DCD474}"/>
              </a:ext>
            </a:extLst>
          </p:cNvPr>
          <p:cNvCxnSpPr>
            <a:cxnSpLocks/>
            <a:stCxn id="29" idx="1"/>
            <a:endCxn id="39" idx="1"/>
          </p:cNvCxnSpPr>
          <p:nvPr/>
        </p:nvCxnSpPr>
        <p:spPr>
          <a:xfrm rot="10800000" flipV="1">
            <a:off x="2028347" y="2291670"/>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F789B6AC-30A9-4824-BC5E-992E40D3C659}"/>
              </a:ext>
            </a:extLst>
          </p:cNvPr>
          <p:cNvCxnSpPr>
            <a:cxnSpLocks/>
            <a:stCxn id="30" idx="1"/>
            <a:endCxn id="40" idx="1"/>
          </p:cNvCxnSpPr>
          <p:nvPr/>
        </p:nvCxnSpPr>
        <p:spPr>
          <a:xfrm rot="10800000" flipV="1">
            <a:off x="3035941" y="2291670"/>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81562769-C044-4A30-9A76-B557D3C20778}"/>
              </a:ext>
            </a:extLst>
          </p:cNvPr>
          <p:cNvCxnSpPr>
            <a:cxnSpLocks/>
            <a:stCxn id="31" idx="1"/>
            <a:endCxn id="41" idx="1"/>
          </p:cNvCxnSpPr>
          <p:nvPr/>
        </p:nvCxnSpPr>
        <p:spPr>
          <a:xfrm rot="10800000" flipV="1">
            <a:off x="4080813" y="2298965"/>
            <a:ext cx="12700" cy="1880709"/>
          </a:xfrm>
          <a:prstGeom prst="bentConnector3">
            <a:avLst>
              <a:gd name="adj1" fmla="val 1800000"/>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A0887DA-28D1-4AEB-B56D-604F0171AC70}"/>
              </a:ext>
            </a:extLst>
          </p:cNvPr>
          <p:cNvCxnSpPr>
            <a:cxnSpLocks/>
            <a:stCxn id="7" idx="1"/>
            <a:endCxn id="8" idx="0"/>
          </p:cNvCxnSpPr>
          <p:nvPr/>
        </p:nvCxnSpPr>
        <p:spPr>
          <a:xfrm flipH="1">
            <a:off x="1476307" y="797179"/>
            <a:ext cx="3049643" cy="569655"/>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81CA77F-C619-442B-970A-7554DD9DE5C9}"/>
              </a:ext>
            </a:extLst>
          </p:cNvPr>
          <p:cNvCxnSpPr>
            <a:cxnSpLocks/>
            <a:stCxn id="7" idx="1"/>
            <a:endCxn id="24" idx="0"/>
          </p:cNvCxnSpPr>
          <p:nvPr/>
        </p:nvCxnSpPr>
        <p:spPr>
          <a:xfrm flipH="1">
            <a:off x="2483901" y="797179"/>
            <a:ext cx="2042049" cy="562360"/>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5C898B0-3C9B-497F-AA6D-897C15E73CCE}"/>
              </a:ext>
            </a:extLst>
          </p:cNvPr>
          <p:cNvCxnSpPr>
            <a:cxnSpLocks/>
            <a:stCxn id="7" idx="1"/>
            <a:endCxn id="25" idx="0"/>
          </p:cNvCxnSpPr>
          <p:nvPr/>
        </p:nvCxnSpPr>
        <p:spPr>
          <a:xfrm flipH="1">
            <a:off x="3491495" y="797179"/>
            <a:ext cx="1034455" cy="562360"/>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2D8F593-9376-4609-9F6E-0839ACB93EFE}"/>
              </a:ext>
            </a:extLst>
          </p:cNvPr>
          <p:cNvCxnSpPr>
            <a:cxnSpLocks/>
            <a:stCxn id="7" idx="1"/>
            <a:endCxn id="26" idx="0"/>
          </p:cNvCxnSpPr>
          <p:nvPr/>
        </p:nvCxnSpPr>
        <p:spPr>
          <a:xfrm>
            <a:off x="4525950" y="797179"/>
            <a:ext cx="10417" cy="569655"/>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B3940EF-5D64-4CEA-B864-8FA77D786940}"/>
              </a:ext>
            </a:extLst>
          </p:cNvPr>
          <p:cNvCxnSpPr>
            <a:cxnSpLocks/>
            <a:stCxn id="7" idx="1"/>
            <a:endCxn id="27" idx="0"/>
          </p:cNvCxnSpPr>
          <p:nvPr/>
        </p:nvCxnSpPr>
        <p:spPr>
          <a:xfrm>
            <a:off x="4525950" y="797179"/>
            <a:ext cx="1041032" cy="569655"/>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09CC240-589D-466C-AC93-C7542C8AE23E}"/>
              </a:ext>
            </a:extLst>
          </p:cNvPr>
          <p:cNvCxnSpPr>
            <a:cxnSpLocks/>
            <a:stCxn id="7" idx="1"/>
            <a:endCxn id="28" idx="0"/>
          </p:cNvCxnSpPr>
          <p:nvPr/>
        </p:nvCxnSpPr>
        <p:spPr>
          <a:xfrm flipH="1">
            <a:off x="1476307" y="797179"/>
            <a:ext cx="3049643" cy="121543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71D25AD-FC03-4772-9C07-D584F406FB87}"/>
              </a:ext>
            </a:extLst>
          </p:cNvPr>
          <p:cNvCxnSpPr>
            <a:cxnSpLocks/>
            <a:stCxn id="7" idx="1"/>
            <a:endCxn id="29" idx="0"/>
          </p:cNvCxnSpPr>
          <p:nvPr/>
        </p:nvCxnSpPr>
        <p:spPr>
          <a:xfrm flipH="1">
            <a:off x="2483901" y="797179"/>
            <a:ext cx="2042049" cy="1208141"/>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661D3E9-D2CE-4DB3-8EBA-C0BCD21086AC}"/>
              </a:ext>
            </a:extLst>
          </p:cNvPr>
          <p:cNvCxnSpPr>
            <a:cxnSpLocks/>
            <a:stCxn id="7" idx="1"/>
            <a:endCxn id="30" idx="0"/>
          </p:cNvCxnSpPr>
          <p:nvPr/>
        </p:nvCxnSpPr>
        <p:spPr>
          <a:xfrm flipH="1">
            <a:off x="3491495" y="797179"/>
            <a:ext cx="1034455" cy="1208141"/>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3BA02C8-7A12-4BAD-A7A5-23E74EBE4AFE}"/>
              </a:ext>
            </a:extLst>
          </p:cNvPr>
          <p:cNvCxnSpPr>
            <a:cxnSpLocks/>
            <a:stCxn id="7" idx="1"/>
            <a:endCxn id="31" idx="0"/>
          </p:cNvCxnSpPr>
          <p:nvPr/>
        </p:nvCxnSpPr>
        <p:spPr>
          <a:xfrm>
            <a:off x="4525950" y="797179"/>
            <a:ext cx="10417" cy="121543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F38A570-E016-40DF-8C9C-413CA3CB6CA1}"/>
              </a:ext>
            </a:extLst>
          </p:cNvPr>
          <p:cNvCxnSpPr>
            <a:cxnSpLocks/>
            <a:endCxn id="42" idx="0"/>
          </p:cNvCxnSpPr>
          <p:nvPr/>
        </p:nvCxnSpPr>
        <p:spPr>
          <a:xfrm>
            <a:off x="5654659" y="822253"/>
            <a:ext cx="2340308" cy="1636599"/>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B8B4ED9-EB79-41B7-BEA0-FB7E9262E1F2}"/>
              </a:ext>
            </a:extLst>
          </p:cNvPr>
          <p:cNvCxnSpPr>
            <a:cxnSpLocks/>
            <a:stCxn id="37" idx="3"/>
            <a:endCxn id="42" idx="1"/>
          </p:cNvCxnSpPr>
          <p:nvPr/>
        </p:nvCxnSpPr>
        <p:spPr>
          <a:xfrm flipV="1">
            <a:off x="6022536" y="2745203"/>
            <a:ext cx="1461504" cy="788691"/>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7E95961-31ED-4D4E-BC1D-AB7E8DC7A9E1}"/>
              </a:ext>
            </a:extLst>
          </p:cNvPr>
          <p:cNvCxnSpPr>
            <a:cxnSpLocks/>
            <a:endCxn id="42" idx="1"/>
          </p:cNvCxnSpPr>
          <p:nvPr/>
        </p:nvCxnSpPr>
        <p:spPr>
          <a:xfrm flipV="1">
            <a:off x="4983509" y="2745203"/>
            <a:ext cx="2500531" cy="144269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2D7AB62-052D-4C38-8EBF-56FED48DBD51}"/>
              </a:ext>
            </a:extLst>
          </p:cNvPr>
          <p:cNvCxnSpPr>
            <a:cxnSpLocks/>
            <a:endCxn id="42" idx="1"/>
          </p:cNvCxnSpPr>
          <p:nvPr/>
        </p:nvCxnSpPr>
        <p:spPr>
          <a:xfrm flipV="1">
            <a:off x="3873117" y="2745203"/>
            <a:ext cx="3610923" cy="144269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F289F95-CB86-4F24-B343-A954B526FBFA}"/>
              </a:ext>
            </a:extLst>
          </p:cNvPr>
          <p:cNvCxnSpPr>
            <a:cxnSpLocks/>
            <a:endCxn id="42" idx="1"/>
          </p:cNvCxnSpPr>
          <p:nvPr/>
        </p:nvCxnSpPr>
        <p:spPr>
          <a:xfrm flipV="1">
            <a:off x="4940648" y="2745203"/>
            <a:ext cx="2543392" cy="79691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A47A9D1-8632-4A56-8810-AFA1BACCA241}"/>
              </a:ext>
            </a:extLst>
          </p:cNvPr>
          <p:cNvCxnSpPr>
            <a:cxnSpLocks/>
            <a:endCxn id="42" idx="1"/>
          </p:cNvCxnSpPr>
          <p:nvPr/>
        </p:nvCxnSpPr>
        <p:spPr>
          <a:xfrm flipV="1">
            <a:off x="3912095" y="2745203"/>
            <a:ext cx="3571945" cy="817162"/>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4EFADC4-9AE5-40C0-85BA-3224AF43E5B1}"/>
              </a:ext>
            </a:extLst>
          </p:cNvPr>
          <p:cNvCxnSpPr>
            <a:cxnSpLocks/>
            <a:stCxn id="39" idx="2"/>
            <a:endCxn id="42" idx="1"/>
          </p:cNvCxnSpPr>
          <p:nvPr/>
        </p:nvCxnSpPr>
        <p:spPr>
          <a:xfrm flipV="1">
            <a:off x="2483901" y="2745203"/>
            <a:ext cx="5000139" cy="1713527"/>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E5ED049-845E-476A-B7B1-EE37CB34E5C5}"/>
              </a:ext>
            </a:extLst>
          </p:cNvPr>
          <p:cNvCxnSpPr>
            <a:cxnSpLocks/>
            <a:stCxn id="34" idx="3"/>
            <a:endCxn id="42" idx="1"/>
          </p:cNvCxnSpPr>
          <p:nvPr/>
        </p:nvCxnSpPr>
        <p:spPr>
          <a:xfrm flipV="1">
            <a:off x="2939455" y="2745203"/>
            <a:ext cx="4544585" cy="781396"/>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38808A8-1761-4994-A3FD-45BB3E8BD7CC}"/>
              </a:ext>
            </a:extLst>
          </p:cNvPr>
          <p:cNvCxnSpPr>
            <a:cxnSpLocks/>
            <a:stCxn id="38" idx="2"/>
            <a:endCxn id="42" idx="1"/>
          </p:cNvCxnSpPr>
          <p:nvPr/>
        </p:nvCxnSpPr>
        <p:spPr>
          <a:xfrm flipV="1">
            <a:off x="1476307" y="2745203"/>
            <a:ext cx="6007733" cy="1720822"/>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6C9EA5-83CF-441C-8915-1910329BAE7B}"/>
              </a:ext>
            </a:extLst>
          </p:cNvPr>
          <p:cNvCxnSpPr>
            <a:cxnSpLocks/>
            <a:stCxn id="33" idx="2"/>
            <a:endCxn id="42" idx="1"/>
          </p:cNvCxnSpPr>
          <p:nvPr/>
        </p:nvCxnSpPr>
        <p:spPr>
          <a:xfrm flipV="1">
            <a:off x="1476307" y="2745203"/>
            <a:ext cx="6007733" cy="1075041"/>
          </a:xfrm>
          <a:prstGeom prst="straightConnector1">
            <a:avLst/>
          </a:prstGeom>
          <a:ln w="317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3427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fade">
                                      <p:cBhvr>
                                        <p:cTn id="45" dur="500"/>
                                        <p:tgtEl>
                                          <p:spTgt spid="68"/>
                                        </p:tgtEl>
                                      </p:cBhvr>
                                    </p:animEffect>
                                  </p:childTnLst>
                                </p:cTn>
                              </p:par>
                              <p:par>
                                <p:cTn id="46" presetID="10" presetClass="entr" presetSubtype="0" fill="hold"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par>
                                <p:cTn id="52" presetID="10"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10" presetClass="entr" presetSubtype="0" fill="hold" nodeType="with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500"/>
                                        <p:tgtEl>
                                          <p:spTgt spid="65"/>
                                        </p:tgtEl>
                                      </p:cBhvr>
                                    </p:animEffect>
                                  </p:childTnLst>
                                </p:cTn>
                              </p:par>
                              <p:par>
                                <p:cTn id="61" presetID="10"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par>
                                <p:cTn id="64" presetID="10" presetClass="entr" presetSubtype="0"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fade">
                                      <p:cBhvr>
                                        <p:cTn id="83" dur="500"/>
                                        <p:tgtEl>
                                          <p:spTgt spid="3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500"/>
                                        <p:tgtEl>
                                          <p:spTgt spid="3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fade">
                                      <p:cBhvr>
                                        <p:cTn id="103" dur="500"/>
                                        <p:tgtEl>
                                          <p:spTgt spid="49"/>
                                        </p:tgtEl>
                                      </p:cBhvr>
                                    </p:animEffect>
                                  </p:childTnLst>
                                </p:cTn>
                              </p:par>
                              <p:par>
                                <p:cTn id="104" presetID="10" presetClass="entr" presetSubtype="0" fill="hold"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fade">
                                      <p:cBhvr>
                                        <p:cTn id="106" dur="500"/>
                                        <p:tgtEl>
                                          <p:spTgt spid="50"/>
                                        </p:tgtEl>
                                      </p:cBhvr>
                                    </p:animEffect>
                                  </p:childTnLst>
                                </p:cTn>
                              </p:par>
                              <p:par>
                                <p:cTn id="107" presetID="10" presetClass="entr" presetSubtype="0" fill="hold"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fade">
                                      <p:cBhvr>
                                        <p:cTn id="112" dur="500"/>
                                        <p:tgtEl>
                                          <p:spTgt spid="51"/>
                                        </p:tgtEl>
                                      </p:cBhvr>
                                    </p:animEffect>
                                  </p:childTnLst>
                                </p:cTn>
                              </p:par>
                              <p:par>
                                <p:cTn id="113" presetID="10" presetClass="entr" presetSubtype="0" fill="hold" nodeType="withEffect">
                                  <p:stCondLst>
                                    <p:cond delay="0"/>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nodeType="with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fade">
                                      <p:cBhvr>
                                        <p:cTn id="118" dur="500"/>
                                        <p:tgtEl>
                                          <p:spTgt spid="52"/>
                                        </p:tgtEl>
                                      </p:cBhvr>
                                    </p:animEffect>
                                  </p:childTnLst>
                                </p:cTn>
                              </p:par>
                              <p:par>
                                <p:cTn id="119" presetID="10" presetClass="entr" presetSubtype="0"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fade">
                                      <p:cBhvr>
                                        <p:cTn id="121" dur="500"/>
                                        <p:tgtEl>
                                          <p:spTgt spid="47"/>
                                        </p:tgtEl>
                                      </p:cBhvr>
                                    </p:animEffect>
                                  </p:childTnLst>
                                </p:cTn>
                              </p:par>
                              <p:par>
                                <p:cTn id="122" presetID="10" presetClass="entr" presetSubtype="0" fill="hold"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500"/>
                                        <p:tgtEl>
                                          <p:spTgt spid="48"/>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05"/>
                                        </p:tgtEl>
                                        <p:attrNameLst>
                                          <p:attrName>style.visibility</p:attrName>
                                        </p:attrNameLst>
                                      </p:cBhvr>
                                      <p:to>
                                        <p:strVal val="visible"/>
                                      </p:to>
                                    </p:set>
                                    <p:animEffect transition="in" filter="fade">
                                      <p:cBhvr>
                                        <p:cTn id="129" dur="500"/>
                                        <p:tgtEl>
                                          <p:spTgt spid="105"/>
                                        </p:tgtEl>
                                      </p:cBhvr>
                                    </p:animEffect>
                                  </p:childTnLst>
                                </p:cTn>
                              </p:par>
                              <p:par>
                                <p:cTn id="130" presetID="10" presetClass="entr" presetSubtype="0" fill="hold" nodeType="withEffect">
                                  <p:stCondLst>
                                    <p:cond delay="0"/>
                                  </p:stCondLst>
                                  <p:childTnLst>
                                    <p:set>
                                      <p:cBhvr>
                                        <p:cTn id="131" dur="1" fill="hold">
                                          <p:stCondLst>
                                            <p:cond delay="0"/>
                                          </p:stCondLst>
                                        </p:cTn>
                                        <p:tgtEl>
                                          <p:spTgt spid="92"/>
                                        </p:tgtEl>
                                        <p:attrNameLst>
                                          <p:attrName>style.visibility</p:attrName>
                                        </p:attrNameLst>
                                      </p:cBhvr>
                                      <p:to>
                                        <p:strVal val="visible"/>
                                      </p:to>
                                    </p:set>
                                    <p:animEffect transition="in" filter="fade">
                                      <p:cBhvr>
                                        <p:cTn id="132" dur="500"/>
                                        <p:tgtEl>
                                          <p:spTgt spid="92"/>
                                        </p:tgtEl>
                                      </p:cBhvr>
                                    </p:animEffect>
                                  </p:childTnLst>
                                </p:cTn>
                              </p:par>
                              <p:par>
                                <p:cTn id="133" presetID="10" presetClass="entr" presetSubtype="0" fill="hold" nodeType="withEffect">
                                  <p:stCondLst>
                                    <p:cond delay="0"/>
                                  </p:stCondLst>
                                  <p:childTnLst>
                                    <p:set>
                                      <p:cBhvr>
                                        <p:cTn id="134" dur="1" fill="hold">
                                          <p:stCondLst>
                                            <p:cond delay="0"/>
                                          </p:stCondLst>
                                        </p:cTn>
                                        <p:tgtEl>
                                          <p:spTgt spid="90"/>
                                        </p:tgtEl>
                                        <p:attrNameLst>
                                          <p:attrName>style.visibility</p:attrName>
                                        </p:attrNameLst>
                                      </p:cBhvr>
                                      <p:to>
                                        <p:strVal val="visible"/>
                                      </p:to>
                                    </p:set>
                                    <p:animEffect transition="in" filter="fade">
                                      <p:cBhvr>
                                        <p:cTn id="135" dur="500"/>
                                        <p:tgtEl>
                                          <p:spTgt spid="90"/>
                                        </p:tgtEl>
                                      </p:cBhvr>
                                    </p:animEffect>
                                  </p:childTnLst>
                                </p:cTn>
                              </p:par>
                              <p:par>
                                <p:cTn id="136" presetID="10" presetClass="entr" presetSubtype="0" fill="hold" nodeType="withEffect">
                                  <p:stCondLst>
                                    <p:cond delay="0"/>
                                  </p:stCondLst>
                                  <p:childTnLst>
                                    <p:set>
                                      <p:cBhvr>
                                        <p:cTn id="137" dur="1" fill="hold">
                                          <p:stCondLst>
                                            <p:cond delay="0"/>
                                          </p:stCondLst>
                                        </p:cTn>
                                        <p:tgtEl>
                                          <p:spTgt spid="86"/>
                                        </p:tgtEl>
                                        <p:attrNameLst>
                                          <p:attrName>style.visibility</p:attrName>
                                        </p:attrNameLst>
                                      </p:cBhvr>
                                      <p:to>
                                        <p:strVal val="visible"/>
                                      </p:to>
                                    </p:set>
                                    <p:animEffect transition="in" filter="fade">
                                      <p:cBhvr>
                                        <p:cTn id="138" dur="500"/>
                                        <p:tgtEl>
                                          <p:spTgt spid="86"/>
                                        </p:tgtEl>
                                      </p:cBhvr>
                                    </p:animEffect>
                                  </p:childTnLst>
                                </p:cTn>
                              </p:par>
                              <p:par>
                                <p:cTn id="139" presetID="10" presetClass="entr" presetSubtype="0" fill="hold" nodeType="withEffect">
                                  <p:stCondLst>
                                    <p:cond delay="0"/>
                                  </p:stCondLst>
                                  <p:childTnLst>
                                    <p:set>
                                      <p:cBhvr>
                                        <p:cTn id="140" dur="1" fill="hold">
                                          <p:stCondLst>
                                            <p:cond delay="0"/>
                                          </p:stCondLst>
                                        </p:cTn>
                                        <p:tgtEl>
                                          <p:spTgt spid="80"/>
                                        </p:tgtEl>
                                        <p:attrNameLst>
                                          <p:attrName>style.visibility</p:attrName>
                                        </p:attrNameLst>
                                      </p:cBhvr>
                                      <p:to>
                                        <p:strVal val="visible"/>
                                      </p:to>
                                    </p:set>
                                    <p:animEffect transition="in" filter="fade">
                                      <p:cBhvr>
                                        <p:cTn id="141" dur="500"/>
                                        <p:tgtEl>
                                          <p:spTgt spid="80"/>
                                        </p:tgtEl>
                                      </p:cBhvr>
                                    </p:animEffect>
                                  </p:childTnLst>
                                </p:cTn>
                              </p:par>
                              <p:par>
                                <p:cTn id="142" presetID="10" presetClass="entr" presetSubtype="0" fill="hold" nodeType="withEffect">
                                  <p:stCondLst>
                                    <p:cond delay="0"/>
                                  </p:stCondLst>
                                  <p:childTnLst>
                                    <p:set>
                                      <p:cBhvr>
                                        <p:cTn id="143" dur="1" fill="hold">
                                          <p:stCondLst>
                                            <p:cond delay="0"/>
                                          </p:stCondLst>
                                        </p:cTn>
                                        <p:tgtEl>
                                          <p:spTgt spid="84"/>
                                        </p:tgtEl>
                                        <p:attrNameLst>
                                          <p:attrName>style.visibility</p:attrName>
                                        </p:attrNameLst>
                                      </p:cBhvr>
                                      <p:to>
                                        <p:strVal val="visible"/>
                                      </p:to>
                                    </p:set>
                                    <p:animEffect transition="in" filter="fade">
                                      <p:cBhvr>
                                        <p:cTn id="144" dur="500"/>
                                        <p:tgtEl>
                                          <p:spTgt spid="84"/>
                                        </p:tgtEl>
                                      </p:cBhvr>
                                    </p:animEffect>
                                  </p:childTnLst>
                                </p:cTn>
                              </p:par>
                              <p:par>
                                <p:cTn id="145" presetID="10" presetClass="entr" presetSubtype="0" fill="hold" nodeType="with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nodeType="withEffect">
                                  <p:stCondLst>
                                    <p:cond delay="0"/>
                                  </p:stCondLst>
                                  <p:childTnLst>
                                    <p:set>
                                      <p:cBhvr>
                                        <p:cTn id="149" dur="1" fill="hold">
                                          <p:stCondLst>
                                            <p:cond delay="0"/>
                                          </p:stCondLst>
                                        </p:cTn>
                                        <p:tgtEl>
                                          <p:spTgt spid="102"/>
                                        </p:tgtEl>
                                        <p:attrNameLst>
                                          <p:attrName>style.visibility</p:attrName>
                                        </p:attrNameLst>
                                      </p:cBhvr>
                                      <p:to>
                                        <p:strVal val="visible"/>
                                      </p:to>
                                    </p:set>
                                    <p:animEffect transition="in" filter="fade">
                                      <p:cBhvr>
                                        <p:cTn id="150" dur="500"/>
                                        <p:tgtEl>
                                          <p:spTgt spid="102"/>
                                        </p:tgtEl>
                                      </p:cBhvr>
                                    </p:animEffect>
                                  </p:childTnLst>
                                </p:cTn>
                              </p:par>
                              <p:par>
                                <p:cTn id="151" presetID="10" presetClass="entr" presetSubtype="0" fill="hold" nodeType="withEffect">
                                  <p:stCondLst>
                                    <p:cond delay="0"/>
                                  </p:stCondLst>
                                  <p:childTnLst>
                                    <p:set>
                                      <p:cBhvr>
                                        <p:cTn id="152" dur="1" fill="hold">
                                          <p:stCondLst>
                                            <p:cond delay="0"/>
                                          </p:stCondLst>
                                        </p:cTn>
                                        <p:tgtEl>
                                          <p:spTgt spid="88"/>
                                        </p:tgtEl>
                                        <p:attrNameLst>
                                          <p:attrName>style.visibility</p:attrName>
                                        </p:attrNameLst>
                                      </p:cBhvr>
                                      <p:to>
                                        <p:strVal val="visible"/>
                                      </p:to>
                                    </p:set>
                                    <p:animEffect transition="in" filter="fade">
                                      <p:cBhvr>
                                        <p:cTn id="15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5"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8" name="Picture 67">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70" name="Picture 69">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72" name="Rectangle 71">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TextBox 79">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82" name="Rectangle 81">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86" name="Rectangle 85">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Shape 60"/>
          <p:cNvSpPr txBox="1">
            <a:spLocks noGrp="1"/>
          </p:cNvSpPr>
          <p:nvPr>
            <p:ph type="title"/>
          </p:nvPr>
        </p:nvSpPr>
        <p:spPr>
          <a:xfrm>
            <a:off x="1002893" y="798273"/>
            <a:ext cx="2142436" cy="2485254"/>
          </a:xfrm>
          <a:prstGeom prst="rect">
            <a:avLst/>
          </a:prstGeom>
        </p:spPr>
        <p:txBody>
          <a:bodyPr spcFirstLastPara="1" vert="horz" lIns="91440" tIns="45720" rIns="91440" bIns="45720" rtlCol="0" anchor="t" anchorCtr="0">
            <a:normAutofit/>
          </a:bodyPr>
          <a:lstStyle/>
          <a:p>
            <a:pPr marL="0" lvl="0" indent="0" defTabSz="914400">
              <a:lnSpc>
                <a:spcPct val="90000"/>
              </a:lnSpc>
              <a:spcBef>
                <a:spcPct val="0"/>
              </a:spcBef>
              <a:spcAft>
                <a:spcPts val="0"/>
              </a:spcAft>
            </a:pPr>
            <a:r>
              <a:rPr lang="en-US" sz="3400">
                <a:solidFill>
                  <a:schemeClr val="bg1"/>
                </a:solidFill>
                <a:latin typeface="+mj-lt"/>
                <a:ea typeface="+mj-ea"/>
                <a:cs typeface="+mj-cs"/>
              </a:rPr>
              <a:t>Session Objective:</a:t>
            </a:r>
          </a:p>
        </p:txBody>
      </p:sp>
      <p:sp>
        <p:nvSpPr>
          <p:cNvPr id="88" name="Rectangle 87">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3" name="Shape 61">
            <a:extLst>
              <a:ext uri="{FF2B5EF4-FFF2-40B4-BE49-F238E27FC236}">
                <a16:creationId xmlns:a16="http://schemas.microsoft.com/office/drawing/2014/main" id="{7862BAD5-50A5-4807-8109-E262DA290EDD}"/>
              </a:ext>
            </a:extLst>
          </p:cNvPr>
          <p:cNvGraphicFramePr/>
          <p:nvPr>
            <p:extLst>
              <p:ext uri="{D42A27DB-BD31-4B8C-83A1-F6EECF244321}">
                <p14:modId xmlns:p14="http://schemas.microsoft.com/office/powerpoint/2010/main" val="670151074"/>
              </p:ext>
            </p:extLst>
          </p:nvPr>
        </p:nvGraphicFramePr>
        <p:xfrm>
          <a:off x="4130386" y="673150"/>
          <a:ext cx="4417265" cy="3989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374" y="334856"/>
            <a:ext cx="8520600" cy="572700"/>
          </a:xfrm>
        </p:spPr>
        <p:txBody>
          <a:bodyPr>
            <a:normAutofit fontScale="90000"/>
          </a:bodyPr>
          <a:lstStyle/>
          <a:p>
            <a:r>
              <a:rPr lang="en-US" dirty="0"/>
              <a:t>K-fold Cross-Validation¹</a:t>
            </a:r>
          </a:p>
        </p:txBody>
      </p:sp>
      <p:sp>
        <p:nvSpPr>
          <p:cNvPr id="3" name="Text Placeholder 2"/>
          <p:cNvSpPr>
            <a:spLocks noGrp="1"/>
          </p:cNvSpPr>
          <p:nvPr>
            <p:ph type="body" idx="1"/>
          </p:nvPr>
        </p:nvSpPr>
        <p:spPr/>
        <p:txBody>
          <a:bodyPr/>
          <a:lstStyle/>
          <a:p>
            <a:r>
              <a:rPr lang="en-US" sz="2000" dirty="0"/>
              <a:t>This approach involves the randomly dividing the set of observations into </a:t>
            </a:r>
            <a:r>
              <a:rPr lang="en-US" sz="2000" i="1" dirty="0"/>
              <a:t>k</a:t>
            </a:r>
            <a:r>
              <a:rPr lang="en-US" sz="2000" dirty="0"/>
              <a:t> groups, or </a:t>
            </a:r>
            <a:r>
              <a:rPr lang="en-US" sz="2000" i="1" dirty="0"/>
              <a:t>folds</a:t>
            </a:r>
            <a:r>
              <a:rPr lang="en-US" sz="2000" dirty="0"/>
              <a:t> of, approximately equal size.</a:t>
            </a:r>
          </a:p>
          <a:p>
            <a:endParaRPr lang="en-US" sz="2000" dirty="0"/>
          </a:p>
          <a:p>
            <a:r>
              <a:rPr lang="en-US" sz="2000" dirty="0"/>
              <a:t>The first fold is treated as a validation set, and the method is fit on the remaining  </a:t>
            </a:r>
            <a:r>
              <a:rPr lang="en-US" sz="2000" i="1" dirty="0"/>
              <a:t>k</a:t>
            </a:r>
            <a:r>
              <a:rPr lang="en-US" sz="2000" dirty="0"/>
              <a:t> – 1 fold.</a:t>
            </a:r>
          </a:p>
          <a:p>
            <a:endParaRPr lang="en-US" sz="2000" dirty="0"/>
          </a:p>
          <a:p>
            <a:r>
              <a:rPr lang="en-US" sz="2000" dirty="0"/>
              <a:t>The procedure is repeated </a:t>
            </a:r>
            <a:r>
              <a:rPr lang="en-US" sz="2000" i="1" dirty="0"/>
              <a:t>k</a:t>
            </a:r>
            <a:r>
              <a:rPr lang="en-US" sz="2000" dirty="0"/>
              <a:t> times; each time, a different group of observations is treated as a validation set.</a:t>
            </a:r>
            <a:endParaRPr lang="en-US" dirty="0"/>
          </a:p>
        </p:txBody>
      </p:sp>
    </p:spTree>
    <p:extLst>
      <p:ext uri="{BB962C8B-B14F-4D97-AF65-F5344CB8AC3E}">
        <p14:creationId xmlns:p14="http://schemas.microsoft.com/office/powerpoint/2010/main" val="1568582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738" y="309094"/>
            <a:ext cx="8520600" cy="572700"/>
          </a:xfrm>
        </p:spPr>
        <p:txBody>
          <a:bodyPr>
            <a:normAutofit fontScale="90000"/>
          </a:bodyPr>
          <a:lstStyle/>
          <a:p>
            <a:r>
              <a:rPr lang="en-US" i="1" dirty="0"/>
              <a:t>K</a:t>
            </a:r>
            <a:r>
              <a:rPr lang="en-US" dirty="0"/>
              <a:t>-fold Cross-Validation¹</a:t>
            </a:r>
          </a:p>
        </p:txBody>
      </p:sp>
      <p:sp>
        <p:nvSpPr>
          <p:cNvPr id="4" name="Text Placeholder 3"/>
          <p:cNvSpPr>
            <a:spLocks noGrp="1"/>
          </p:cNvSpPr>
          <p:nvPr>
            <p:ph type="body" idx="1"/>
          </p:nvPr>
        </p:nvSpPr>
        <p:spPr/>
        <p:txBody>
          <a:bodyPr/>
          <a:lstStyle/>
          <a:p>
            <a:pPr marL="114300" indent="0">
              <a:buNone/>
            </a:pPr>
            <a:endParaRPr lang="en-US" dirty="0"/>
          </a:p>
        </p:txBody>
      </p:sp>
      <p:pic>
        <p:nvPicPr>
          <p:cNvPr id="5" name="Picture 4"/>
          <p:cNvPicPr>
            <a:picLocks noChangeAspect="1"/>
          </p:cNvPicPr>
          <p:nvPr/>
        </p:nvPicPr>
        <p:blipFill>
          <a:blip r:embed="rId3"/>
          <a:stretch>
            <a:fillRect/>
          </a:stretch>
        </p:blipFill>
        <p:spPr>
          <a:xfrm>
            <a:off x="889686" y="972021"/>
            <a:ext cx="7942614" cy="3884184"/>
          </a:xfrm>
          <a:prstGeom prst="rect">
            <a:avLst/>
          </a:prstGeom>
        </p:spPr>
      </p:pic>
    </p:spTree>
    <p:extLst>
      <p:ext uri="{BB962C8B-B14F-4D97-AF65-F5344CB8AC3E}">
        <p14:creationId xmlns:p14="http://schemas.microsoft.com/office/powerpoint/2010/main" val="3701269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287" y="116104"/>
            <a:ext cx="8520600" cy="572700"/>
          </a:xfrm>
        </p:spPr>
        <p:txBody>
          <a:bodyPr>
            <a:normAutofit fontScale="90000"/>
          </a:bodyPr>
          <a:lstStyle/>
          <a:p>
            <a:r>
              <a:rPr lang="en-US" dirty="0"/>
              <a:t>Bootstrap</a:t>
            </a:r>
          </a:p>
        </p:txBody>
      </p:sp>
      <p:sp>
        <p:nvSpPr>
          <p:cNvPr id="3" name="Text Placeholder 2"/>
          <p:cNvSpPr>
            <a:spLocks noGrp="1"/>
          </p:cNvSpPr>
          <p:nvPr>
            <p:ph type="body" idx="1"/>
          </p:nvPr>
        </p:nvSpPr>
        <p:spPr>
          <a:xfrm>
            <a:off x="623400" y="881508"/>
            <a:ext cx="8520600" cy="4197030"/>
          </a:xfrm>
        </p:spPr>
        <p:txBody>
          <a:bodyPr>
            <a:normAutofit lnSpcReduction="10000"/>
          </a:bodyPr>
          <a:lstStyle/>
          <a:p>
            <a:pPr>
              <a:buFont typeface="Wingdings" panose="05000000000000000000" pitchFamily="2" charset="2"/>
              <a:buChar char="Ø"/>
            </a:pPr>
            <a:r>
              <a:rPr lang="en-US" dirty="0"/>
              <a:t>A type of resampling technique used for validation of predictive model.</a:t>
            </a:r>
          </a:p>
          <a:p>
            <a:pPr>
              <a:buFont typeface="Wingdings" panose="05000000000000000000" pitchFamily="2" charset="2"/>
              <a:buChar char="Ø"/>
            </a:pPr>
            <a:endParaRPr lang="en-US" dirty="0"/>
          </a:p>
          <a:p>
            <a:pPr>
              <a:buFont typeface="Wingdings" panose="05000000000000000000" pitchFamily="2" charset="2"/>
              <a:buChar char="Ø"/>
            </a:pPr>
            <a:r>
              <a:rPr lang="en-US" dirty="0"/>
              <a:t>A bootstrap sample is taken from the original set used for testing.</a:t>
            </a:r>
          </a:p>
          <a:p>
            <a:pPr>
              <a:buFont typeface="Wingdings" panose="05000000000000000000" pitchFamily="2" charset="2"/>
              <a:buChar char="Ø"/>
            </a:pPr>
            <a:endParaRPr lang="en-US" dirty="0"/>
          </a:p>
          <a:p>
            <a:pPr>
              <a:buFont typeface="Wingdings" panose="05000000000000000000" pitchFamily="2" charset="2"/>
              <a:buChar char="Ø"/>
            </a:pPr>
            <a:r>
              <a:rPr lang="en-US" dirty="0"/>
              <a:t>The sample is returned to the original set and a new set of bootstrap sample is taken. </a:t>
            </a:r>
          </a:p>
          <a:p>
            <a:pPr>
              <a:buFont typeface="Wingdings" panose="05000000000000000000" pitchFamily="2" charset="2"/>
              <a:buChar char="Ø"/>
            </a:pPr>
            <a:endParaRPr lang="en-US" dirty="0"/>
          </a:p>
          <a:p>
            <a:pPr>
              <a:buFont typeface="Wingdings" panose="05000000000000000000" pitchFamily="2" charset="2"/>
              <a:buChar char="Ø"/>
            </a:pPr>
            <a:r>
              <a:rPr lang="en-US" dirty="0"/>
              <a:t>Validation measure is performed for each bootstrap sample.</a:t>
            </a:r>
          </a:p>
          <a:p>
            <a:pPr>
              <a:buFont typeface="Wingdings" panose="05000000000000000000" pitchFamily="2" charset="2"/>
              <a:buChar char="Ø"/>
            </a:pPr>
            <a:endParaRPr lang="en-US" dirty="0"/>
          </a:p>
          <a:p>
            <a:pPr>
              <a:buFont typeface="Wingdings" panose="05000000000000000000" pitchFamily="2" charset="2"/>
              <a:buChar char="Ø"/>
            </a:pPr>
            <a:r>
              <a:rPr lang="en-US" dirty="0"/>
              <a:t>The process is repeated numerous times (e.g., &gt;100)</a:t>
            </a:r>
          </a:p>
          <a:p>
            <a:pPr>
              <a:buFont typeface="Wingdings" panose="05000000000000000000" pitchFamily="2" charset="2"/>
              <a:buChar char="Ø"/>
            </a:pPr>
            <a:endParaRPr lang="en-US" dirty="0"/>
          </a:p>
          <a:p>
            <a:pPr>
              <a:buFont typeface="Wingdings" panose="05000000000000000000" pitchFamily="2" charset="2"/>
              <a:buChar char="Ø"/>
            </a:pPr>
            <a:r>
              <a:rPr lang="en-US" dirty="0"/>
              <a:t>Overall test performance is derived from the average of all bootstrap test measurements.</a:t>
            </a:r>
          </a:p>
          <a:p>
            <a:endParaRPr lang="en-US" dirty="0"/>
          </a:p>
        </p:txBody>
      </p:sp>
    </p:spTree>
    <p:extLst>
      <p:ext uri="{BB962C8B-B14F-4D97-AF65-F5344CB8AC3E}">
        <p14:creationId xmlns:p14="http://schemas.microsoft.com/office/powerpoint/2010/main" val="64296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336" y="357188"/>
            <a:ext cx="8520600" cy="572700"/>
          </a:xfrm>
        </p:spPr>
        <p:txBody>
          <a:bodyPr>
            <a:normAutofit fontScale="90000"/>
          </a:bodyPr>
          <a:lstStyle/>
          <a:p>
            <a:r>
              <a:rPr lang="en-US" dirty="0"/>
              <a:t>Bootstrap Example</a:t>
            </a:r>
          </a:p>
        </p:txBody>
      </p:sp>
      <p:sp>
        <p:nvSpPr>
          <p:cNvPr id="3" name="Text Placeholder 2"/>
          <p:cNvSpPr>
            <a:spLocks noGrp="1"/>
          </p:cNvSpPr>
          <p:nvPr>
            <p:ph type="body" idx="1"/>
          </p:nvPr>
        </p:nvSpPr>
        <p:spPr/>
        <p:txBody>
          <a:bodyPr/>
          <a:lstStyle/>
          <a:p>
            <a:pPr marL="114300" indent="0">
              <a:buNone/>
            </a:pPr>
            <a:endParaRPr lang="en-US" dirty="0"/>
          </a:p>
          <a:p>
            <a:endParaRPr lang="en-US" dirty="0"/>
          </a:p>
        </p:txBody>
      </p:sp>
      <p:pic>
        <p:nvPicPr>
          <p:cNvPr id="5" name="Picture 4">
            <a:extLst>
              <a:ext uri="{FF2B5EF4-FFF2-40B4-BE49-F238E27FC236}">
                <a16:creationId xmlns:a16="http://schemas.microsoft.com/office/drawing/2014/main" id="{2410F370-E96F-43B6-80EF-7A8852D2CFD5}"/>
              </a:ext>
            </a:extLst>
          </p:cNvPr>
          <p:cNvPicPr>
            <a:picLocks noChangeAspect="1"/>
          </p:cNvPicPr>
          <p:nvPr/>
        </p:nvPicPr>
        <p:blipFill>
          <a:blip r:embed="rId3"/>
          <a:stretch>
            <a:fillRect/>
          </a:stretch>
        </p:blipFill>
        <p:spPr>
          <a:xfrm>
            <a:off x="1078173" y="1096580"/>
            <a:ext cx="7704161" cy="3689732"/>
          </a:xfrm>
          <a:prstGeom prst="rect">
            <a:avLst/>
          </a:prstGeom>
        </p:spPr>
      </p:pic>
    </p:spTree>
    <p:extLst>
      <p:ext uri="{BB962C8B-B14F-4D97-AF65-F5344CB8AC3E}">
        <p14:creationId xmlns:p14="http://schemas.microsoft.com/office/powerpoint/2010/main" val="3234907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0FD686-9F40-4AF9-A602-BEA8768298FE}"/>
              </a:ext>
            </a:extLst>
          </p:cNvPr>
          <p:cNvSpPr txBox="1">
            <a:spLocks noGrp="1"/>
          </p:cNvSpPr>
          <p:nvPr>
            <p:ph type="title"/>
          </p:nvPr>
        </p:nvSpPr>
        <p:spPr bwMode="gray">
          <a:xfrm>
            <a:off x="2073556" y="363560"/>
            <a:ext cx="5969000" cy="422423"/>
          </a:xfrm>
          <a:prstGeom prst="rect">
            <a:avLst/>
          </a:prstGeom>
          <a:noFill/>
          <a:ln w="9525">
            <a:noFill/>
            <a:miter lim="800000"/>
            <a:headEnd/>
            <a:tailEnd/>
          </a:ln>
        </p:spPr>
        <p:txBody>
          <a:bodyPr vert="horz" wrap="square" lIns="68580" tIns="34290" rIns="68580" bIns="34290" numCol="1" anchor="b" anchorCtr="0" compatLnSpc="1">
            <a:prstTxWarp prst="textNoShape">
              <a:avLst/>
            </a:prstTxWarp>
            <a:spAutoFit/>
          </a:bodyPr>
          <a:lstStyle>
            <a:lvl1pPr algn="l" rtl="0" eaLnBrk="0" fontAlgn="base" hangingPunct="0">
              <a:lnSpc>
                <a:spcPct val="90000"/>
              </a:lnSpc>
              <a:spcBef>
                <a:spcPct val="0"/>
              </a:spcBef>
              <a:spcAft>
                <a:spcPct val="0"/>
              </a:spcAft>
              <a:defRPr sz="3400" b="1">
                <a:solidFill>
                  <a:srgbClr val="3A3A6E"/>
                </a:solidFill>
                <a:latin typeface="+mj-lt"/>
                <a:ea typeface="+mj-ea"/>
                <a:cs typeface="+mj-cs"/>
              </a:defRPr>
            </a:lvl1pPr>
            <a:lvl2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2pPr>
            <a:lvl3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3pPr>
            <a:lvl4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4pPr>
            <a:lvl5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5pPr>
            <a:lvl6pPr marL="457200" algn="l" rtl="0" fontAlgn="base">
              <a:lnSpc>
                <a:spcPct val="90000"/>
              </a:lnSpc>
              <a:spcBef>
                <a:spcPct val="0"/>
              </a:spcBef>
              <a:spcAft>
                <a:spcPct val="0"/>
              </a:spcAft>
              <a:defRPr sz="3400" b="1">
                <a:solidFill>
                  <a:srgbClr val="3A3A6E"/>
                </a:solidFill>
                <a:latin typeface="Arial Narrow" pitchFamily="34" charset="0"/>
                <a:cs typeface="Arial" charset="0"/>
              </a:defRPr>
            </a:lvl6pPr>
            <a:lvl7pPr marL="914400" algn="l" rtl="0" fontAlgn="base">
              <a:lnSpc>
                <a:spcPct val="90000"/>
              </a:lnSpc>
              <a:spcBef>
                <a:spcPct val="0"/>
              </a:spcBef>
              <a:spcAft>
                <a:spcPct val="0"/>
              </a:spcAft>
              <a:defRPr sz="3400" b="1">
                <a:solidFill>
                  <a:srgbClr val="3A3A6E"/>
                </a:solidFill>
                <a:latin typeface="Arial Narrow" pitchFamily="34" charset="0"/>
                <a:cs typeface="Arial" charset="0"/>
              </a:defRPr>
            </a:lvl7pPr>
            <a:lvl8pPr marL="1371600" algn="l" rtl="0" fontAlgn="base">
              <a:lnSpc>
                <a:spcPct val="90000"/>
              </a:lnSpc>
              <a:spcBef>
                <a:spcPct val="0"/>
              </a:spcBef>
              <a:spcAft>
                <a:spcPct val="0"/>
              </a:spcAft>
              <a:defRPr sz="3400" b="1">
                <a:solidFill>
                  <a:srgbClr val="3A3A6E"/>
                </a:solidFill>
                <a:latin typeface="Arial Narrow" pitchFamily="34" charset="0"/>
                <a:cs typeface="Arial" charset="0"/>
              </a:defRPr>
            </a:lvl8pPr>
            <a:lvl9pPr marL="1828800" algn="l" rtl="0" fontAlgn="base">
              <a:lnSpc>
                <a:spcPct val="90000"/>
              </a:lnSpc>
              <a:spcBef>
                <a:spcPct val="0"/>
              </a:spcBef>
              <a:spcAft>
                <a:spcPct val="0"/>
              </a:spcAft>
              <a:defRPr sz="3400" b="1">
                <a:solidFill>
                  <a:srgbClr val="3A3A6E"/>
                </a:solidFill>
                <a:latin typeface="Arial Narrow" pitchFamily="34" charset="0"/>
                <a:cs typeface="Arial" charset="0"/>
              </a:defRPr>
            </a:lvl9pPr>
          </a:lstStyle>
          <a:p>
            <a:r>
              <a:rPr lang="en-US" sz="2550" kern="0" dirty="0">
                <a:solidFill>
                  <a:schemeClr val="tx1"/>
                </a:solidFill>
              </a:rPr>
              <a:t>General Validation Criteria</a:t>
            </a:r>
            <a:endParaRPr lang="en-US" sz="1050" kern="0" dirty="0">
              <a:solidFill>
                <a:schemeClr val="tx1"/>
              </a:solidFill>
            </a:endParaRPr>
          </a:p>
        </p:txBody>
      </p:sp>
      <p:graphicFrame>
        <p:nvGraphicFramePr>
          <p:cNvPr id="4" name="Diagram 3">
            <a:extLst>
              <a:ext uri="{FF2B5EF4-FFF2-40B4-BE49-F238E27FC236}">
                <a16:creationId xmlns:a16="http://schemas.microsoft.com/office/drawing/2014/main" id="{F3DD13CF-41CD-467F-B81D-B83FF1CA4DBC}"/>
              </a:ext>
            </a:extLst>
          </p:cNvPr>
          <p:cNvGraphicFramePr/>
          <p:nvPr>
            <p:extLst>
              <p:ext uri="{D42A27DB-BD31-4B8C-83A1-F6EECF244321}">
                <p14:modId xmlns:p14="http://schemas.microsoft.com/office/powerpoint/2010/main" val="969206576"/>
              </p:ext>
            </p:extLst>
          </p:nvPr>
        </p:nvGraphicFramePr>
        <p:xfrm>
          <a:off x="1019655" y="785983"/>
          <a:ext cx="7453346" cy="4118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0906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0FD686-9F40-4AF9-A602-BEA8768298FE}"/>
              </a:ext>
            </a:extLst>
          </p:cNvPr>
          <p:cNvSpPr txBox="1">
            <a:spLocks noGrp="1"/>
          </p:cNvSpPr>
          <p:nvPr>
            <p:ph type="title"/>
          </p:nvPr>
        </p:nvSpPr>
        <p:spPr bwMode="gray">
          <a:xfrm>
            <a:off x="1328979" y="232623"/>
            <a:ext cx="6629992" cy="422423"/>
          </a:xfrm>
          <a:prstGeom prst="rect">
            <a:avLst/>
          </a:prstGeom>
          <a:noFill/>
          <a:ln w="9525">
            <a:noFill/>
            <a:miter lim="800000"/>
            <a:headEnd/>
            <a:tailEnd/>
          </a:ln>
        </p:spPr>
        <p:txBody>
          <a:bodyPr vert="horz" wrap="square" lIns="68580" tIns="34290" rIns="68580" bIns="34290" numCol="1" anchor="b" anchorCtr="0" compatLnSpc="1">
            <a:prstTxWarp prst="textNoShape">
              <a:avLst/>
            </a:prstTxWarp>
            <a:spAutoFit/>
          </a:bodyPr>
          <a:lstStyle>
            <a:lvl1pPr algn="l" rtl="0" eaLnBrk="0" fontAlgn="base" hangingPunct="0">
              <a:lnSpc>
                <a:spcPct val="90000"/>
              </a:lnSpc>
              <a:spcBef>
                <a:spcPct val="0"/>
              </a:spcBef>
              <a:spcAft>
                <a:spcPct val="0"/>
              </a:spcAft>
              <a:defRPr sz="3400" b="1">
                <a:solidFill>
                  <a:srgbClr val="3A3A6E"/>
                </a:solidFill>
                <a:latin typeface="+mj-lt"/>
                <a:ea typeface="+mj-ea"/>
                <a:cs typeface="+mj-cs"/>
              </a:defRPr>
            </a:lvl1pPr>
            <a:lvl2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2pPr>
            <a:lvl3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3pPr>
            <a:lvl4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4pPr>
            <a:lvl5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5pPr>
            <a:lvl6pPr marL="457200" algn="l" rtl="0" fontAlgn="base">
              <a:lnSpc>
                <a:spcPct val="90000"/>
              </a:lnSpc>
              <a:spcBef>
                <a:spcPct val="0"/>
              </a:spcBef>
              <a:spcAft>
                <a:spcPct val="0"/>
              </a:spcAft>
              <a:defRPr sz="3400" b="1">
                <a:solidFill>
                  <a:srgbClr val="3A3A6E"/>
                </a:solidFill>
                <a:latin typeface="Arial Narrow" pitchFamily="34" charset="0"/>
                <a:cs typeface="Arial" charset="0"/>
              </a:defRPr>
            </a:lvl6pPr>
            <a:lvl7pPr marL="914400" algn="l" rtl="0" fontAlgn="base">
              <a:lnSpc>
                <a:spcPct val="90000"/>
              </a:lnSpc>
              <a:spcBef>
                <a:spcPct val="0"/>
              </a:spcBef>
              <a:spcAft>
                <a:spcPct val="0"/>
              </a:spcAft>
              <a:defRPr sz="3400" b="1">
                <a:solidFill>
                  <a:srgbClr val="3A3A6E"/>
                </a:solidFill>
                <a:latin typeface="Arial Narrow" pitchFamily="34" charset="0"/>
                <a:cs typeface="Arial" charset="0"/>
              </a:defRPr>
            </a:lvl7pPr>
            <a:lvl8pPr marL="1371600" algn="l" rtl="0" fontAlgn="base">
              <a:lnSpc>
                <a:spcPct val="90000"/>
              </a:lnSpc>
              <a:spcBef>
                <a:spcPct val="0"/>
              </a:spcBef>
              <a:spcAft>
                <a:spcPct val="0"/>
              </a:spcAft>
              <a:defRPr sz="3400" b="1">
                <a:solidFill>
                  <a:srgbClr val="3A3A6E"/>
                </a:solidFill>
                <a:latin typeface="Arial Narrow" pitchFamily="34" charset="0"/>
                <a:cs typeface="Arial" charset="0"/>
              </a:defRPr>
            </a:lvl8pPr>
            <a:lvl9pPr marL="1828800" algn="l" rtl="0" fontAlgn="base">
              <a:lnSpc>
                <a:spcPct val="90000"/>
              </a:lnSpc>
              <a:spcBef>
                <a:spcPct val="0"/>
              </a:spcBef>
              <a:spcAft>
                <a:spcPct val="0"/>
              </a:spcAft>
              <a:defRPr sz="3400" b="1">
                <a:solidFill>
                  <a:srgbClr val="3A3A6E"/>
                </a:solidFill>
                <a:latin typeface="Arial Narrow" pitchFamily="34" charset="0"/>
                <a:cs typeface="Arial" charset="0"/>
              </a:defRPr>
            </a:lvl9pPr>
          </a:lstStyle>
          <a:p>
            <a:r>
              <a:rPr lang="en-US" sz="2550" kern="0" dirty="0">
                <a:solidFill>
                  <a:schemeClr val="tx1"/>
                </a:solidFill>
              </a:rPr>
              <a:t>Predictive Modeling and Validation Cycle</a:t>
            </a:r>
            <a:endParaRPr lang="en-US" sz="1050" kern="0" dirty="0">
              <a:solidFill>
                <a:schemeClr val="tx1"/>
              </a:solidFill>
            </a:endParaRPr>
          </a:p>
        </p:txBody>
      </p:sp>
      <p:graphicFrame>
        <p:nvGraphicFramePr>
          <p:cNvPr id="4" name="Diagram 3">
            <a:extLst>
              <a:ext uri="{FF2B5EF4-FFF2-40B4-BE49-F238E27FC236}">
                <a16:creationId xmlns:a16="http://schemas.microsoft.com/office/drawing/2014/main" id="{06E3B97A-2F44-4397-96D0-034C2C780EFB}"/>
              </a:ext>
            </a:extLst>
          </p:cNvPr>
          <p:cNvGraphicFramePr/>
          <p:nvPr>
            <p:extLst>
              <p:ext uri="{D42A27DB-BD31-4B8C-83A1-F6EECF244321}">
                <p14:modId xmlns:p14="http://schemas.microsoft.com/office/powerpoint/2010/main" val="3453798282"/>
              </p:ext>
            </p:extLst>
          </p:nvPr>
        </p:nvGraphicFramePr>
        <p:xfrm>
          <a:off x="1193369" y="755543"/>
          <a:ext cx="6629992" cy="4198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5740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976120" y="288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Validation of Clinical Utility</a:t>
            </a:r>
            <a:endParaRPr dirty="0"/>
          </a:p>
        </p:txBody>
      </p:sp>
      <p:sp>
        <p:nvSpPr>
          <p:cNvPr id="61" name="Shape 61"/>
          <p:cNvSpPr txBox="1">
            <a:spLocks noGrp="1"/>
          </p:cNvSpPr>
          <p:nvPr>
            <p:ph type="body" idx="1"/>
          </p:nvPr>
        </p:nvSpPr>
        <p:spPr>
          <a:xfrm>
            <a:off x="805082" y="1119583"/>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Font typeface="Wingdings" panose="05000000000000000000" pitchFamily="2" charset="2"/>
              <a:buChar char="Ø"/>
            </a:pPr>
            <a:r>
              <a:rPr lang="en-US" sz="2400" dirty="0"/>
              <a:t>The ability to deploy the model should be evaluated before the start of the project</a:t>
            </a:r>
          </a:p>
          <a:p>
            <a:pPr marL="457200" lvl="0" indent="-381000" rtl="0">
              <a:spcBef>
                <a:spcPts val="0"/>
              </a:spcBef>
              <a:spcAft>
                <a:spcPts val="0"/>
              </a:spcAft>
              <a:buSzPts val="2400"/>
              <a:buFont typeface="Wingdings" panose="05000000000000000000" pitchFamily="2" charset="2"/>
              <a:buChar char="Ø"/>
            </a:pPr>
            <a:r>
              <a:rPr lang="en-US" sz="2400" dirty="0"/>
              <a:t>Look at the outcome of your predictions to see if actual interventions that can take place based on the results.</a:t>
            </a:r>
          </a:p>
          <a:p>
            <a:pPr marL="457200" lvl="0" indent="-381000" rtl="0">
              <a:spcBef>
                <a:spcPts val="0"/>
              </a:spcBef>
              <a:spcAft>
                <a:spcPts val="0"/>
              </a:spcAft>
              <a:buSzPts val="2400"/>
              <a:buFont typeface="Wingdings" panose="05000000000000000000" pitchFamily="2" charset="2"/>
              <a:buChar char="Ø"/>
            </a:pPr>
            <a:r>
              <a:rPr lang="en-US" sz="2400" dirty="0"/>
              <a:t>Compare the model with existing methods to demonstrate that the predictions actually improve healthcare.</a:t>
            </a:r>
          </a:p>
          <a:p>
            <a:pPr marL="457200" lvl="0" indent="-381000" rtl="0">
              <a:spcBef>
                <a:spcPts val="0"/>
              </a:spcBef>
              <a:spcAft>
                <a:spcPts val="0"/>
              </a:spcAft>
              <a:buSzPts val="2400"/>
              <a:buChar char="●"/>
            </a:pPr>
            <a:endParaRPr sz="2400" dirty="0"/>
          </a:p>
        </p:txBody>
      </p:sp>
    </p:spTree>
    <p:extLst>
      <p:ext uri="{BB962C8B-B14F-4D97-AF65-F5344CB8AC3E}">
        <p14:creationId xmlns:p14="http://schemas.microsoft.com/office/powerpoint/2010/main" val="41948672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976120" y="288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Clinical Decision Support Systems (CDSS)</a:t>
            </a:r>
            <a:endParaRPr dirty="0"/>
          </a:p>
        </p:txBody>
      </p:sp>
      <p:sp>
        <p:nvSpPr>
          <p:cNvPr id="61" name="Shape 61"/>
          <p:cNvSpPr txBox="1">
            <a:spLocks noGrp="1"/>
          </p:cNvSpPr>
          <p:nvPr>
            <p:ph type="body" idx="1"/>
          </p:nvPr>
        </p:nvSpPr>
        <p:spPr>
          <a:xfrm>
            <a:off x="805082" y="1119583"/>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Font typeface="Wingdings" panose="05000000000000000000" pitchFamily="2" charset="2"/>
              <a:buChar char="Ø"/>
            </a:pPr>
            <a:r>
              <a:rPr lang="en-US" sz="2400" dirty="0"/>
              <a:t>CDSS are integrated analysis and deployment systems designed to facilitate decision-making in patient care.</a:t>
            </a:r>
          </a:p>
          <a:p>
            <a:pPr marL="457200" lvl="0" indent="-381000" rtl="0">
              <a:spcBef>
                <a:spcPts val="0"/>
              </a:spcBef>
              <a:spcAft>
                <a:spcPts val="0"/>
              </a:spcAft>
              <a:buSzPts val="2400"/>
              <a:buFont typeface="Wingdings" panose="05000000000000000000" pitchFamily="2" charset="2"/>
              <a:buChar char="Ø"/>
            </a:pPr>
            <a:endParaRPr lang="en-US" sz="2400" dirty="0"/>
          </a:p>
          <a:p>
            <a:pPr marL="457200" lvl="0" indent="-381000" rtl="0">
              <a:spcBef>
                <a:spcPts val="0"/>
              </a:spcBef>
              <a:spcAft>
                <a:spcPts val="0"/>
              </a:spcAft>
              <a:buSzPts val="2400"/>
              <a:buFont typeface="Wingdings" panose="05000000000000000000" pitchFamily="2" charset="2"/>
              <a:buChar char="Ø"/>
            </a:pPr>
            <a:r>
              <a:rPr lang="en-US" sz="2400" dirty="0"/>
              <a:t>A process for enhancing health-related decisions and actions with pertinent, organized clinical knowledge, and patient information to improve health and healthcare delivery (HIMSS).</a:t>
            </a:r>
          </a:p>
          <a:p>
            <a:pPr marL="457200" lvl="0" indent="-381000" rtl="0">
              <a:spcBef>
                <a:spcPts val="0"/>
              </a:spcBef>
              <a:spcAft>
                <a:spcPts val="0"/>
              </a:spcAft>
              <a:buSzPts val="2400"/>
              <a:buChar char="●"/>
            </a:pPr>
            <a:endParaRPr sz="2400" dirty="0"/>
          </a:p>
        </p:txBody>
      </p:sp>
    </p:spTree>
    <p:extLst>
      <p:ext uri="{BB962C8B-B14F-4D97-AF65-F5344CB8AC3E}">
        <p14:creationId xmlns:p14="http://schemas.microsoft.com/office/powerpoint/2010/main" val="966226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035326" y="117236"/>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Clinical Decision Support Systems (CDSS)</a:t>
            </a:r>
            <a:endParaRPr dirty="0"/>
          </a:p>
        </p:txBody>
      </p:sp>
      <p:graphicFrame>
        <p:nvGraphicFramePr>
          <p:cNvPr id="2" name="Diagram 1">
            <a:extLst>
              <a:ext uri="{FF2B5EF4-FFF2-40B4-BE49-F238E27FC236}">
                <a16:creationId xmlns:a16="http://schemas.microsoft.com/office/drawing/2014/main" id="{701AA671-BFF6-4DF2-96F1-A48F4A32A6C5}"/>
              </a:ext>
            </a:extLst>
          </p:cNvPr>
          <p:cNvGraphicFramePr/>
          <p:nvPr>
            <p:extLst>
              <p:ext uri="{D42A27DB-BD31-4B8C-83A1-F6EECF244321}">
                <p14:modId xmlns:p14="http://schemas.microsoft.com/office/powerpoint/2010/main" val="2516442719"/>
              </p:ext>
            </p:extLst>
          </p:nvPr>
        </p:nvGraphicFramePr>
        <p:xfrm>
          <a:off x="1776172" y="1104377"/>
          <a:ext cx="7137584" cy="4250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C179C606-0581-4EE9-8865-2B46D61875BE}"/>
              </a:ext>
            </a:extLst>
          </p:cNvPr>
          <p:cNvPicPr>
            <a:picLocks noChangeAspect="1"/>
          </p:cNvPicPr>
          <p:nvPr/>
        </p:nvPicPr>
        <p:blipFill>
          <a:blip r:embed="rId8"/>
          <a:stretch>
            <a:fillRect/>
          </a:stretch>
        </p:blipFill>
        <p:spPr>
          <a:xfrm>
            <a:off x="1381468" y="965461"/>
            <a:ext cx="7006014" cy="4067381"/>
          </a:xfrm>
          <a:prstGeom prst="rect">
            <a:avLst/>
          </a:prstGeom>
        </p:spPr>
      </p:pic>
    </p:spTree>
    <p:extLst>
      <p:ext uri="{BB962C8B-B14F-4D97-AF65-F5344CB8AC3E}">
        <p14:creationId xmlns:p14="http://schemas.microsoft.com/office/powerpoint/2010/main" val="2296613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035326" y="117236"/>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a:t>Platos</a:t>
            </a:r>
            <a:r>
              <a:rPr lang="en-US" dirty="0"/>
              <a:t>’ Problem: Knowledge vs Experience Gap</a:t>
            </a:r>
            <a:endParaRPr dirty="0"/>
          </a:p>
        </p:txBody>
      </p:sp>
      <p:sp>
        <p:nvSpPr>
          <p:cNvPr id="4" name="TextBox 3">
            <a:extLst>
              <a:ext uri="{FF2B5EF4-FFF2-40B4-BE49-F238E27FC236}">
                <a16:creationId xmlns:a16="http://schemas.microsoft.com/office/drawing/2014/main" id="{FB187588-499F-4944-A62A-DEEAE9DA4EA2}"/>
              </a:ext>
            </a:extLst>
          </p:cNvPr>
          <p:cNvSpPr txBox="1"/>
          <p:nvPr/>
        </p:nvSpPr>
        <p:spPr>
          <a:xfrm>
            <a:off x="789411" y="1518431"/>
            <a:ext cx="4052304" cy="2462213"/>
          </a:xfrm>
          <a:prstGeom prst="rect">
            <a:avLst/>
          </a:prstGeom>
          <a:noFill/>
        </p:spPr>
        <p:txBody>
          <a:bodyPr wrap="square" rtlCol="0">
            <a:spAutoFit/>
          </a:bodyPr>
          <a:lstStyle/>
          <a:p>
            <a:r>
              <a:rPr lang="en-US" sz="2200" dirty="0">
                <a:solidFill>
                  <a:srgbClr val="7030A0"/>
                </a:solidFill>
              </a:rPr>
              <a:t>Environmental variables are</a:t>
            </a:r>
          </a:p>
          <a:p>
            <a:r>
              <a:rPr lang="en-US" sz="2200" dirty="0">
                <a:solidFill>
                  <a:srgbClr val="7030A0"/>
                </a:solidFill>
              </a:rPr>
              <a:t>constantly changing so the body and nature of our  experiences evolve through time, reflecting particular outcomes under specific</a:t>
            </a:r>
          </a:p>
          <a:p>
            <a:r>
              <a:rPr lang="en-US" sz="2200" dirty="0">
                <a:solidFill>
                  <a:srgbClr val="7030A0"/>
                </a:solidFill>
              </a:rPr>
              <a:t>conditions.</a:t>
            </a:r>
          </a:p>
        </p:txBody>
      </p:sp>
      <p:pic>
        <p:nvPicPr>
          <p:cNvPr id="5" name="Picture 4">
            <a:extLst>
              <a:ext uri="{FF2B5EF4-FFF2-40B4-BE49-F238E27FC236}">
                <a16:creationId xmlns:a16="http://schemas.microsoft.com/office/drawing/2014/main" id="{3BDE694D-5350-43B8-AA3F-F9DE53D9BF70}"/>
              </a:ext>
            </a:extLst>
          </p:cNvPr>
          <p:cNvPicPr>
            <a:picLocks noChangeAspect="1"/>
          </p:cNvPicPr>
          <p:nvPr/>
        </p:nvPicPr>
        <p:blipFill>
          <a:blip r:embed="rId3"/>
          <a:stretch>
            <a:fillRect/>
          </a:stretch>
        </p:blipFill>
        <p:spPr>
          <a:xfrm>
            <a:off x="5275891" y="1142677"/>
            <a:ext cx="3210268" cy="3493735"/>
          </a:xfrm>
          <a:prstGeom prst="rect">
            <a:avLst/>
          </a:prstGeom>
        </p:spPr>
      </p:pic>
    </p:spTree>
    <p:extLst>
      <p:ext uri="{BB962C8B-B14F-4D97-AF65-F5344CB8AC3E}">
        <p14:creationId xmlns:p14="http://schemas.microsoft.com/office/powerpoint/2010/main" val="28630202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pic>
        <p:nvPicPr>
          <p:cNvPr id="68" name="Picture 67">
            <a:extLst>
              <a:ext uri="{FF2B5EF4-FFF2-40B4-BE49-F238E27FC236}">
                <a16:creationId xmlns:a16="http://schemas.microsoft.com/office/drawing/2014/main" id="{45B6243D-1659-4D4B-806E-6EB5F798AB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70" name="Picture 69">
            <a:extLst>
              <a:ext uri="{FF2B5EF4-FFF2-40B4-BE49-F238E27FC236}">
                <a16:creationId xmlns:a16="http://schemas.microsoft.com/office/drawing/2014/main" id="{74FECEB1-EC11-4546-A647-2BC14FFC4EB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72" name="Rectangle 71">
            <a:extLst>
              <a:ext uri="{FF2B5EF4-FFF2-40B4-BE49-F238E27FC236}">
                <a16:creationId xmlns:a16="http://schemas.microsoft.com/office/drawing/2014/main" id="{B681A340-4E9C-4A53-8BF1-A9554FC8D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73">
            <a:extLst>
              <a:ext uri="{FF2B5EF4-FFF2-40B4-BE49-F238E27FC236}">
                <a16:creationId xmlns:a16="http://schemas.microsoft.com/office/drawing/2014/main" id="{F0AB25C7-C9A2-4029-B780-972A17ACB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75">
            <a:extLst>
              <a:ext uri="{FF2B5EF4-FFF2-40B4-BE49-F238E27FC236}">
                <a16:creationId xmlns:a16="http://schemas.microsoft.com/office/drawing/2014/main" id="{01519CBC-04B6-49F8-BE9C-C3FA4966C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F0D9536D-8205-4CE1-B98A-CE9695A7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 name="TextBox 79">
            <a:extLst>
              <a:ext uri="{FF2B5EF4-FFF2-40B4-BE49-F238E27FC236}">
                <a16:creationId xmlns:a16="http://schemas.microsoft.com/office/drawing/2014/main" id="{E2872EB9-81ED-49FE-81A8-B2DE3B3CDDE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82" name="Rectangle 81">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B4E7D395-0531-4A17-A276-FDA3EB7792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86" name="Rectangle 85">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67175"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 name="Shape 60"/>
          <p:cNvSpPr txBox="1">
            <a:spLocks noGrp="1"/>
          </p:cNvSpPr>
          <p:nvPr>
            <p:ph type="title"/>
          </p:nvPr>
        </p:nvSpPr>
        <p:spPr>
          <a:xfrm>
            <a:off x="1002893" y="798273"/>
            <a:ext cx="2142436" cy="2485254"/>
          </a:xfrm>
          <a:prstGeom prst="rect">
            <a:avLst/>
          </a:prstGeom>
        </p:spPr>
        <p:txBody>
          <a:bodyPr spcFirstLastPara="1" vert="horz" lIns="91440" tIns="45720" rIns="91440" bIns="45720" rtlCol="0" anchor="t" anchorCtr="0">
            <a:normAutofit/>
          </a:bodyPr>
          <a:lstStyle/>
          <a:p>
            <a:pPr marL="0" lvl="0" indent="0" defTabSz="914400">
              <a:lnSpc>
                <a:spcPct val="90000"/>
              </a:lnSpc>
              <a:spcBef>
                <a:spcPct val="0"/>
              </a:spcBef>
              <a:spcAft>
                <a:spcPts val="0"/>
              </a:spcAft>
            </a:pPr>
            <a:r>
              <a:rPr lang="en-US" sz="3400">
                <a:solidFill>
                  <a:schemeClr val="bg1"/>
                </a:solidFill>
                <a:latin typeface="+mj-lt"/>
                <a:ea typeface="+mj-ea"/>
                <a:cs typeface="+mj-cs"/>
              </a:rPr>
              <a:t>Goals for Validation of Predictive Model</a:t>
            </a:r>
          </a:p>
        </p:txBody>
      </p:sp>
      <p:sp>
        <p:nvSpPr>
          <p:cNvPr id="88" name="Rectangle 87">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576" y="0"/>
            <a:ext cx="3429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3" name="Shape 61">
            <a:extLst>
              <a:ext uri="{FF2B5EF4-FFF2-40B4-BE49-F238E27FC236}">
                <a16:creationId xmlns:a16="http://schemas.microsoft.com/office/drawing/2014/main" id="{38E0CC4B-C65E-4DDE-89B0-E27F1BBEA676}"/>
              </a:ext>
            </a:extLst>
          </p:cNvPr>
          <p:cNvGraphicFramePr/>
          <p:nvPr>
            <p:extLst>
              <p:ext uri="{D42A27DB-BD31-4B8C-83A1-F6EECF244321}">
                <p14:modId xmlns:p14="http://schemas.microsoft.com/office/powerpoint/2010/main" val="865357469"/>
              </p:ext>
            </p:extLst>
          </p:nvPr>
        </p:nvGraphicFramePr>
        <p:xfrm>
          <a:off x="4130386" y="673150"/>
          <a:ext cx="4417265" cy="39894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69034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035326" y="117236"/>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Hybrid CDSS</a:t>
            </a:r>
            <a:endParaRPr dirty="0"/>
          </a:p>
        </p:txBody>
      </p:sp>
      <p:pic>
        <p:nvPicPr>
          <p:cNvPr id="3" name="Picture 2">
            <a:extLst>
              <a:ext uri="{FF2B5EF4-FFF2-40B4-BE49-F238E27FC236}">
                <a16:creationId xmlns:a16="http://schemas.microsoft.com/office/drawing/2014/main" id="{30BDDBAC-3749-4F0C-904F-F8879B554AA5}"/>
              </a:ext>
            </a:extLst>
          </p:cNvPr>
          <p:cNvPicPr>
            <a:picLocks noChangeAspect="1"/>
          </p:cNvPicPr>
          <p:nvPr/>
        </p:nvPicPr>
        <p:blipFill>
          <a:blip r:embed="rId3"/>
          <a:stretch>
            <a:fillRect/>
          </a:stretch>
        </p:blipFill>
        <p:spPr>
          <a:xfrm>
            <a:off x="2904932" y="762747"/>
            <a:ext cx="6008824" cy="3895337"/>
          </a:xfrm>
          <a:prstGeom prst="rect">
            <a:avLst/>
          </a:prstGeom>
        </p:spPr>
      </p:pic>
      <p:sp>
        <p:nvSpPr>
          <p:cNvPr id="4" name="TextBox 3">
            <a:extLst>
              <a:ext uri="{FF2B5EF4-FFF2-40B4-BE49-F238E27FC236}">
                <a16:creationId xmlns:a16="http://schemas.microsoft.com/office/drawing/2014/main" id="{FB187588-499F-4944-A62A-DEEAE9DA4EA2}"/>
              </a:ext>
            </a:extLst>
          </p:cNvPr>
          <p:cNvSpPr txBox="1"/>
          <p:nvPr/>
        </p:nvSpPr>
        <p:spPr>
          <a:xfrm>
            <a:off x="789412" y="1518431"/>
            <a:ext cx="2289288" cy="2862322"/>
          </a:xfrm>
          <a:prstGeom prst="rect">
            <a:avLst/>
          </a:prstGeom>
          <a:noFill/>
        </p:spPr>
        <p:txBody>
          <a:bodyPr wrap="square" rtlCol="0">
            <a:spAutoFit/>
          </a:bodyPr>
          <a:lstStyle/>
          <a:p>
            <a:r>
              <a:rPr lang="en-US" dirty="0">
                <a:solidFill>
                  <a:srgbClr val="0070C0"/>
                </a:solidFill>
              </a:rPr>
              <a:t>Developed to allow the end user to synthesize the results from both knowledge and clinical experience,</a:t>
            </a:r>
          </a:p>
          <a:p>
            <a:r>
              <a:rPr lang="en-US" dirty="0">
                <a:solidFill>
                  <a:srgbClr val="0070C0"/>
                </a:solidFill>
              </a:rPr>
              <a:t>and make a clinical decision based on the results of both.</a:t>
            </a:r>
          </a:p>
          <a:p>
            <a:r>
              <a:rPr lang="en-US" dirty="0">
                <a:solidFill>
                  <a:srgbClr val="0070C0"/>
                </a:solidFill>
              </a:rPr>
              <a:t>- (Walton, N., 2013)</a:t>
            </a:r>
          </a:p>
        </p:txBody>
      </p:sp>
    </p:spTree>
    <p:extLst>
      <p:ext uri="{BB962C8B-B14F-4D97-AF65-F5344CB8AC3E}">
        <p14:creationId xmlns:p14="http://schemas.microsoft.com/office/powerpoint/2010/main" val="2643071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976120" y="288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Implementation &amp; Governance</a:t>
            </a:r>
            <a:endParaRPr dirty="0"/>
          </a:p>
        </p:txBody>
      </p:sp>
      <p:sp>
        <p:nvSpPr>
          <p:cNvPr id="61" name="Shape 61"/>
          <p:cNvSpPr txBox="1">
            <a:spLocks noGrp="1"/>
          </p:cNvSpPr>
          <p:nvPr>
            <p:ph type="body" idx="1"/>
          </p:nvPr>
        </p:nvSpPr>
        <p:spPr>
          <a:xfrm>
            <a:off x="805082" y="1119583"/>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Font typeface="Wingdings" panose="05000000000000000000" pitchFamily="2" charset="2"/>
              <a:buChar char="Ø"/>
            </a:pPr>
            <a:r>
              <a:rPr lang="en-US" sz="2400" dirty="0"/>
              <a:t>Policies &amp; Procedures</a:t>
            </a:r>
          </a:p>
          <a:p>
            <a:pPr lvl="1" indent="-381000">
              <a:spcBef>
                <a:spcPts val="0"/>
              </a:spcBef>
              <a:buSzPts val="2400"/>
              <a:buFont typeface="Wingdings" panose="05000000000000000000" pitchFamily="2" charset="2"/>
              <a:buChar char="Ø"/>
            </a:pPr>
            <a:r>
              <a:rPr lang="en-US" sz="2000" dirty="0"/>
              <a:t>Scope of application of PA in clinical practice</a:t>
            </a:r>
          </a:p>
          <a:p>
            <a:pPr lvl="1" indent="-381000">
              <a:spcBef>
                <a:spcPts val="0"/>
              </a:spcBef>
              <a:buSzPts val="2400"/>
              <a:buFont typeface="Wingdings" panose="05000000000000000000" pitchFamily="2" charset="2"/>
              <a:buChar char="Ø"/>
            </a:pPr>
            <a:r>
              <a:rPr lang="en-US" sz="2000" dirty="0"/>
              <a:t>Delineate expectation level to clinicians (i.e., prescriptive, augmentative, prognostic)</a:t>
            </a:r>
          </a:p>
          <a:p>
            <a:pPr marL="457200" lvl="0" indent="-381000" rtl="0">
              <a:spcBef>
                <a:spcPts val="0"/>
              </a:spcBef>
              <a:spcAft>
                <a:spcPts val="0"/>
              </a:spcAft>
              <a:buSzPts val="2400"/>
              <a:buFont typeface="Wingdings" panose="05000000000000000000" pitchFamily="2" charset="2"/>
              <a:buChar char="Ø"/>
            </a:pPr>
            <a:r>
              <a:rPr lang="en-US" sz="2400" dirty="0"/>
              <a:t>Model Management – activities for validating, documenting, and approving predictive models</a:t>
            </a:r>
          </a:p>
          <a:p>
            <a:pPr marL="457200" lvl="0" indent="-381000" rtl="0">
              <a:spcBef>
                <a:spcPts val="0"/>
              </a:spcBef>
              <a:spcAft>
                <a:spcPts val="0"/>
              </a:spcAft>
              <a:buSzPts val="2400"/>
              <a:buFont typeface="Wingdings" panose="05000000000000000000" pitchFamily="2" charset="2"/>
              <a:buChar char="Ø"/>
            </a:pPr>
            <a:r>
              <a:rPr lang="en-US" sz="2400" dirty="0"/>
              <a:t>Version Control</a:t>
            </a:r>
          </a:p>
          <a:p>
            <a:pPr marL="457200" lvl="0" indent="-381000" rtl="0">
              <a:spcBef>
                <a:spcPts val="0"/>
              </a:spcBef>
              <a:spcAft>
                <a:spcPts val="0"/>
              </a:spcAft>
              <a:buSzPts val="2400"/>
              <a:buFont typeface="Wingdings" panose="05000000000000000000" pitchFamily="2" charset="2"/>
              <a:buChar char="Ø"/>
            </a:pPr>
            <a:r>
              <a:rPr lang="en-US" sz="2400" dirty="0"/>
              <a:t>Real-Time Scoring – production environment</a:t>
            </a:r>
          </a:p>
          <a:p>
            <a:pPr marL="457200" lvl="0" indent="-381000" rtl="0">
              <a:spcBef>
                <a:spcPts val="0"/>
              </a:spcBef>
              <a:spcAft>
                <a:spcPts val="0"/>
              </a:spcAft>
              <a:buSzPts val="2400"/>
              <a:buFont typeface="Wingdings" panose="05000000000000000000" pitchFamily="2" charset="2"/>
              <a:buChar char="Ø"/>
            </a:pPr>
            <a:r>
              <a:rPr lang="en-US" sz="2400" dirty="0"/>
              <a:t>Leadership Reporting</a:t>
            </a:r>
          </a:p>
          <a:p>
            <a:pPr marL="457200" lvl="0" indent="-381000" rtl="0">
              <a:spcBef>
                <a:spcPts val="0"/>
              </a:spcBef>
              <a:spcAft>
                <a:spcPts val="0"/>
              </a:spcAft>
              <a:buSzPts val="2400"/>
              <a:buFont typeface="Wingdings" panose="05000000000000000000" pitchFamily="2" charset="2"/>
              <a:buChar char="Ø"/>
            </a:pPr>
            <a:endParaRPr lang="en-US" sz="2400" dirty="0"/>
          </a:p>
          <a:p>
            <a:pPr marL="457200" lvl="0" indent="-381000" rtl="0">
              <a:spcBef>
                <a:spcPts val="0"/>
              </a:spcBef>
              <a:spcAft>
                <a:spcPts val="0"/>
              </a:spcAft>
              <a:buSzPts val="2400"/>
              <a:buChar char="●"/>
            </a:pPr>
            <a:endParaRPr sz="2400" dirty="0"/>
          </a:p>
        </p:txBody>
      </p:sp>
    </p:spTree>
    <p:extLst>
      <p:ext uri="{BB962C8B-B14F-4D97-AF65-F5344CB8AC3E}">
        <p14:creationId xmlns:p14="http://schemas.microsoft.com/office/powerpoint/2010/main" val="2408229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1708076" y="244514"/>
            <a:ext cx="6343650" cy="734615"/>
          </a:xfrm>
        </p:spPr>
        <p:txBody>
          <a:bodyPr>
            <a:normAutofit fontScale="90000"/>
          </a:bodyPr>
          <a:lstStyle/>
          <a:p>
            <a:pPr algn="l"/>
            <a:r>
              <a:rPr lang="en-US" altLang="en-US" sz="2400" dirty="0"/>
              <a:t>Delirium Shared System List in Epic:</a:t>
            </a:r>
            <a:br>
              <a:rPr lang="en-US" altLang="en-US" sz="2400" dirty="0"/>
            </a:br>
            <a:r>
              <a:rPr lang="en-US" altLang="en-US" sz="2400" dirty="0"/>
              <a:t>For Pharmacy, Nursing &amp; Physicians</a:t>
            </a:r>
          </a:p>
        </p:txBody>
      </p:sp>
      <p:sp>
        <p:nvSpPr>
          <p:cNvPr id="82947" name="Slide Number Placeholder 2"/>
          <p:cNvSpPr>
            <a:spLocks noGrp="1"/>
          </p:cNvSpPr>
          <p:nvPr>
            <p:ph type="sldNum" sz="quarter" idx="12"/>
          </p:nvPr>
        </p:nvSpPr>
        <p:spPr>
          <a:noFill/>
        </p:spPr>
        <p:txBody>
          <a:bodyPr/>
          <a:lstStyle>
            <a:lvl1pPr>
              <a:lnSpc>
                <a:spcPct val="95000"/>
              </a:lnSpc>
              <a:spcBef>
                <a:spcPct val="35000"/>
              </a:spcBef>
              <a:buClr>
                <a:schemeClr val="tx2"/>
              </a:buClr>
              <a:buFont typeface="Wingdings" panose="05000000000000000000" pitchFamily="2" charset="2"/>
              <a:buChar char="§"/>
              <a:defRPr sz="1800">
                <a:solidFill>
                  <a:schemeClr val="tx1"/>
                </a:solidFill>
                <a:latin typeface="Arial Narrow" panose="020B0606020202030204" pitchFamily="34" charset="0"/>
                <a:cs typeface="Arial" panose="020B0604020202020204" pitchFamily="34" charset="0"/>
              </a:defRPr>
            </a:lvl1pPr>
            <a:lvl2pPr marL="557213" indent="-214313">
              <a:lnSpc>
                <a:spcPct val="95000"/>
              </a:lnSpc>
              <a:spcBef>
                <a:spcPct val="35000"/>
              </a:spcBef>
              <a:buClr>
                <a:schemeClr val="tx2"/>
              </a:buClr>
              <a:buFont typeface="Arial" panose="020B0604020202020204" pitchFamily="34" charset="0"/>
              <a:buChar char="–"/>
              <a:defRPr sz="1500">
                <a:solidFill>
                  <a:schemeClr val="tx1"/>
                </a:solidFill>
                <a:latin typeface="Arial Narrow" panose="020B0606020202030204" pitchFamily="34" charset="0"/>
                <a:cs typeface="Arial" panose="020B0604020202020204" pitchFamily="34" charset="0"/>
              </a:defRPr>
            </a:lvl2pPr>
            <a:lvl3pPr marL="857250" indent="-171450">
              <a:lnSpc>
                <a:spcPct val="95000"/>
              </a:lnSpc>
              <a:spcBef>
                <a:spcPct val="35000"/>
              </a:spcBef>
              <a:buClr>
                <a:schemeClr val="tx2"/>
              </a:buClr>
              <a:buFont typeface="Wingdings" panose="05000000000000000000" pitchFamily="2" charset="2"/>
              <a:buChar char="§"/>
              <a:defRPr>
                <a:solidFill>
                  <a:schemeClr val="tx1"/>
                </a:solidFill>
                <a:latin typeface="Arial Narrow" panose="020B0606020202030204" pitchFamily="34" charset="0"/>
                <a:cs typeface="Arial" panose="020B0604020202020204" pitchFamily="34" charset="0"/>
              </a:defRPr>
            </a:lvl3pPr>
            <a:lvl4pPr marL="1200150" indent="-171450">
              <a:lnSpc>
                <a:spcPct val="95000"/>
              </a:lnSpc>
              <a:spcBef>
                <a:spcPct val="35000"/>
              </a:spcBef>
              <a:buClr>
                <a:schemeClr val="tx2"/>
              </a:buClr>
              <a:buChar char="–"/>
              <a:defRPr sz="1200">
                <a:solidFill>
                  <a:schemeClr val="tx1"/>
                </a:solidFill>
                <a:latin typeface="Arial Narrow" panose="020B0606020202030204" pitchFamily="34" charset="0"/>
                <a:cs typeface="Arial" panose="020B0604020202020204" pitchFamily="34" charset="0"/>
              </a:defRPr>
            </a:lvl4pPr>
            <a:lvl5pPr marL="1543050" indent="-171450">
              <a:lnSpc>
                <a:spcPct val="95000"/>
              </a:lnSpc>
              <a:spcBef>
                <a:spcPct val="35000"/>
              </a:spcBef>
              <a:buClr>
                <a:schemeClr val="tx2"/>
              </a:buClr>
              <a:buChar char="»"/>
              <a:defRPr sz="1200">
                <a:solidFill>
                  <a:schemeClr val="tx1"/>
                </a:solidFill>
                <a:latin typeface="Arial Narrow" panose="020B0606020202030204" pitchFamily="34" charset="0"/>
                <a:cs typeface="Arial" panose="020B0604020202020204" pitchFamily="34" charset="0"/>
              </a:defRPr>
            </a:lvl5pPr>
            <a:lvl6pPr marL="1885950" indent="-171450" eaLnBrk="0" fontAlgn="base" hangingPunct="0">
              <a:lnSpc>
                <a:spcPct val="95000"/>
              </a:lnSpc>
              <a:spcBef>
                <a:spcPct val="35000"/>
              </a:spcBef>
              <a:spcAft>
                <a:spcPct val="0"/>
              </a:spcAft>
              <a:buClr>
                <a:schemeClr val="tx2"/>
              </a:buClr>
              <a:buChar char="»"/>
              <a:defRPr sz="1200">
                <a:solidFill>
                  <a:schemeClr val="tx1"/>
                </a:solidFill>
                <a:latin typeface="Arial Narrow" panose="020B0606020202030204" pitchFamily="34" charset="0"/>
                <a:cs typeface="Arial" panose="020B0604020202020204" pitchFamily="34" charset="0"/>
              </a:defRPr>
            </a:lvl6pPr>
            <a:lvl7pPr marL="2228850" indent="-171450" eaLnBrk="0" fontAlgn="base" hangingPunct="0">
              <a:lnSpc>
                <a:spcPct val="95000"/>
              </a:lnSpc>
              <a:spcBef>
                <a:spcPct val="35000"/>
              </a:spcBef>
              <a:spcAft>
                <a:spcPct val="0"/>
              </a:spcAft>
              <a:buClr>
                <a:schemeClr val="tx2"/>
              </a:buClr>
              <a:buChar char="»"/>
              <a:defRPr sz="1200">
                <a:solidFill>
                  <a:schemeClr val="tx1"/>
                </a:solidFill>
                <a:latin typeface="Arial Narrow" panose="020B0606020202030204" pitchFamily="34" charset="0"/>
                <a:cs typeface="Arial" panose="020B0604020202020204" pitchFamily="34" charset="0"/>
              </a:defRPr>
            </a:lvl7pPr>
            <a:lvl8pPr marL="2571750" indent="-171450" eaLnBrk="0" fontAlgn="base" hangingPunct="0">
              <a:lnSpc>
                <a:spcPct val="95000"/>
              </a:lnSpc>
              <a:spcBef>
                <a:spcPct val="35000"/>
              </a:spcBef>
              <a:spcAft>
                <a:spcPct val="0"/>
              </a:spcAft>
              <a:buClr>
                <a:schemeClr val="tx2"/>
              </a:buClr>
              <a:buChar char="»"/>
              <a:defRPr sz="1200">
                <a:solidFill>
                  <a:schemeClr val="tx1"/>
                </a:solidFill>
                <a:latin typeface="Arial Narrow" panose="020B0606020202030204" pitchFamily="34" charset="0"/>
                <a:cs typeface="Arial" panose="020B0604020202020204" pitchFamily="34" charset="0"/>
              </a:defRPr>
            </a:lvl8pPr>
            <a:lvl9pPr marL="2914650" indent="-171450" eaLnBrk="0" fontAlgn="base" hangingPunct="0">
              <a:lnSpc>
                <a:spcPct val="95000"/>
              </a:lnSpc>
              <a:spcBef>
                <a:spcPct val="35000"/>
              </a:spcBef>
              <a:spcAft>
                <a:spcPct val="0"/>
              </a:spcAft>
              <a:buClr>
                <a:schemeClr val="tx2"/>
              </a:buClr>
              <a:buChar char="»"/>
              <a:defRPr sz="1200">
                <a:solidFill>
                  <a:schemeClr val="tx1"/>
                </a:solidFill>
                <a:latin typeface="Arial Narrow" panose="020B0606020202030204" pitchFamily="34" charset="0"/>
                <a:cs typeface="Arial" panose="020B0604020202020204" pitchFamily="34" charset="0"/>
              </a:defRPr>
            </a:lvl9pPr>
          </a:lstStyle>
          <a:p>
            <a:pPr>
              <a:lnSpc>
                <a:spcPct val="100000"/>
              </a:lnSpc>
              <a:spcBef>
                <a:spcPct val="0"/>
              </a:spcBef>
              <a:buClrTx/>
              <a:buFontTx/>
              <a:buNone/>
            </a:pPr>
            <a:fld id="{C49F307C-855D-4F27-B456-41F75F5C9433}" type="slidenum">
              <a:rPr lang="en-US" altLang="en-US" sz="675">
                <a:solidFill>
                  <a:srgbClr val="414636"/>
                </a:solidFill>
              </a:rPr>
              <a:pPr>
                <a:lnSpc>
                  <a:spcPct val="100000"/>
                </a:lnSpc>
                <a:spcBef>
                  <a:spcPct val="0"/>
                </a:spcBef>
                <a:buClrTx/>
                <a:buFontTx/>
                <a:buNone/>
              </a:pPr>
              <a:t>32</a:t>
            </a:fld>
            <a:endParaRPr lang="en-US" altLang="en-US" sz="675" dirty="0">
              <a:solidFill>
                <a:srgbClr val="414636"/>
              </a:solidFill>
            </a:endParaRPr>
          </a:p>
        </p:txBody>
      </p:sp>
      <p:pic>
        <p:nvPicPr>
          <p:cNvPr id="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369" r="38036" b="54951"/>
          <a:stretch/>
        </p:blipFill>
        <p:spPr bwMode="auto">
          <a:xfrm>
            <a:off x="954934" y="1251197"/>
            <a:ext cx="7641621" cy="349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03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316" y="243470"/>
            <a:ext cx="6172200" cy="422423"/>
          </a:xfrm>
        </p:spPr>
        <p:txBody>
          <a:bodyPr>
            <a:normAutofit fontScale="90000"/>
          </a:bodyPr>
          <a:lstStyle/>
          <a:p>
            <a:pPr algn="l"/>
            <a:r>
              <a:rPr lang="en-US" dirty="0"/>
              <a:t>Pilot Evaluation Findings</a:t>
            </a:r>
          </a:p>
        </p:txBody>
      </p:sp>
      <p:sp>
        <p:nvSpPr>
          <p:cNvPr id="4" name="Slide Number Placeholder 3"/>
          <p:cNvSpPr>
            <a:spLocks noGrp="1"/>
          </p:cNvSpPr>
          <p:nvPr>
            <p:ph type="sldNum" sz="quarter" idx="12"/>
          </p:nvPr>
        </p:nvSpPr>
        <p:spPr/>
        <p:txBody>
          <a:bodyPr/>
          <a:lstStyle/>
          <a:p>
            <a:pPr>
              <a:defRPr/>
            </a:pPr>
            <a:fld id="{18C4E24B-9E3C-4F50-8FB9-F97336A66116}" type="slidenum">
              <a:rPr lang="en-US" smtClean="0"/>
              <a:pPr>
                <a:defRPr/>
              </a:pPr>
              <a:t>33</a:t>
            </a:fld>
            <a:endParaRPr lang="en-US" dirty="0"/>
          </a:p>
        </p:txBody>
      </p:sp>
      <p:pic>
        <p:nvPicPr>
          <p:cNvPr id="11" name="Picture 10"/>
          <p:cNvPicPr>
            <a:picLocks noChangeAspect="1"/>
          </p:cNvPicPr>
          <p:nvPr/>
        </p:nvPicPr>
        <p:blipFill>
          <a:blip r:embed="rId3"/>
          <a:stretch>
            <a:fillRect/>
          </a:stretch>
        </p:blipFill>
        <p:spPr>
          <a:xfrm>
            <a:off x="1456362" y="779240"/>
            <a:ext cx="6400800" cy="3797897"/>
          </a:xfrm>
          <a:prstGeom prst="rect">
            <a:avLst/>
          </a:prstGeom>
        </p:spPr>
      </p:pic>
    </p:spTree>
    <p:extLst>
      <p:ext uri="{BB962C8B-B14F-4D97-AF65-F5344CB8AC3E}">
        <p14:creationId xmlns:p14="http://schemas.microsoft.com/office/powerpoint/2010/main" val="2183506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976120" y="288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Neuro-Radiology TBI</a:t>
            </a:r>
            <a:endParaRPr dirty="0"/>
          </a:p>
        </p:txBody>
      </p:sp>
      <p:sp>
        <p:nvSpPr>
          <p:cNvPr id="3" name="Text Placeholder 2">
            <a:extLst>
              <a:ext uri="{FF2B5EF4-FFF2-40B4-BE49-F238E27FC236}">
                <a16:creationId xmlns:a16="http://schemas.microsoft.com/office/drawing/2014/main" id="{F56F209C-9D5F-40E9-988A-01F52702FF83}"/>
              </a:ext>
            </a:extLst>
          </p:cNvPr>
          <p:cNvSpPr>
            <a:spLocks noGrp="1"/>
          </p:cNvSpPr>
          <p:nvPr>
            <p:ph type="body" idx="1"/>
          </p:nvPr>
        </p:nvSpPr>
        <p:spPr>
          <a:xfrm>
            <a:off x="4971922" y="1277894"/>
            <a:ext cx="3959054" cy="3865606"/>
          </a:xfrm>
        </p:spPr>
        <p:txBody>
          <a:bodyPr>
            <a:normAutofit/>
          </a:bodyPr>
          <a:lstStyle/>
          <a:p>
            <a:pPr marL="114300" indent="0">
              <a:buNone/>
            </a:pPr>
            <a:r>
              <a:rPr lang="en-US" dirty="0"/>
              <a:t>Topological data analysis – a machine learning technology which visualizes diverse datasets across multiple scales </a:t>
            </a:r>
          </a:p>
          <a:p>
            <a:pPr marL="114300" indent="0">
              <a:buNone/>
            </a:pPr>
            <a:endParaRPr lang="en-US" dirty="0"/>
          </a:p>
          <a:p>
            <a:pPr marL="114300" indent="0">
              <a:buNone/>
            </a:pPr>
            <a:r>
              <a:rPr lang="en-US" dirty="0"/>
              <a:t>- Is used to analyze array of data to predict brain tissue deterioration after traumatic brain injury</a:t>
            </a:r>
          </a:p>
        </p:txBody>
      </p:sp>
      <p:pic>
        <p:nvPicPr>
          <p:cNvPr id="4" name="Picture 3">
            <a:extLst>
              <a:ext uri="{FF2B5EF4-FFF2-40B4-BE49-F238E27FC236}">
                <a16:creationId xmlns:a16="http://schemas.microsoft.com/office/drawing/2014/main" id="{8B1EB1CD-6815-4F1E-8535-22F9A2F20857}"/>
              </a:ext>
            </a:extLst>
          </p:cNvPr>
          <p:cNvPicPr>
            <a:picLocks noChangeAspect="1"/>
          </p:cNvPicPr>
          <p:nvPr/>
        </p:nvPicPr>
        <p:blipFill>
          <a:blip r:embed="rId3"/>
          <a:stretch>
            <a:fillRect/>
          </a:stretch>
        </p:blipFill>
        <p:spPr>
          <a:xfrm>
            <a:off x="384063" y="1384082"/>
            <a:ext cx="4337016" cy="2889273"/>
          </a:xfrm>
          <a:prstGeom prst="rect">
            <a:avLst/>
          </a:prstGeom>
        </p:spPr>
      </p:pic>
    </p:spTree>
    <p:extLst>
      <p:ext uri="{BB962C8B-B14F-4D97-AF65-F5344CB8AC3E}">
        <p14:creationId xmlns:p14="http://schemas.microsoft.com/office/powerpoint/2010/main" val="18345078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D0FD686-9F40-4AF9-A602-BEA8768298FE}"/>
              </a:ext>
            </a:extLst>
          </p:cNvPr>
          <p:cNvSpPr txBox="1">
            <a:spLocks noGrp="1"/>
          </p:cNvSpPr>
          <p:nvPr>
            <p:ph type="title"/>
          </p:nvPr>
        </p:nvSpPr>
        <p:spPr bwMode="gray">
          <a:xfrm>
            <a:off x="1328979" y="232623"/>
            <a:ext cx="6629992" cy="422423"/>
          </a:xfrm>
          <a:prstGeom prst="rect">
            <a:avLst/>
          </a:prstGeom>
          <a:noFill/>
          <a:ln w="9525">
            <a:noFill/>
            <a:miter lim="800000"/>
            <a:headEnd/>
            <a:tailEnd/>
          </a:ln>
        </p:spPr>
        <p:txBody>
          <a:bodyPr vert="horz" wrap="square" lIns="68580" tIns="34290" rIns="68580" bIns="34290" numCol="1" anchor="b" anchorCtr="0" compatLnSpc="1">
            <a:prstTxWarp prst="textNoShape">
              <a:avLst/>
            </a:prstTxWarp>
            <a:spAutoFit/>
          </a:bodyPr>
          <a:lstStyle>
            <a:lvl1pPr algn="l" rtl="0" eaLnBrk="0" fontAlgn="base" hangingPunct="0">
              <a:lnSpc>
                <a:spcPct val="90000"/>
              </a:lnSpc>
              <a:spcBef>
                <a:spcPct val="0"/>
              </a:spcBef>
              <a:spcAft>
                <a:spcPct val="0"/>
              </a:spcAft>
              <a:defRPr sz="3400" b="1">
                <a:solidFill>
                  <a:srgbClr val="3A3A6E"/>
                </a:solidFill>
                <a:latin typeface="+mj-lt"/>
                <a:ea typeface="+mj-ea"/>
                <a:cs typeface="+mj-cs"/>
              </a:defRPr>
            </a:lvl1pPr>
            <a:lvl2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2pPr>
            <a:lvl3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3pPr>
            <a:lvl4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4pPr>
            <a:lvl5pPr algn="l" rtl="0" eaLnBrk="0" fontAlgn="base" hangingPunct="0">
              <a:lnSpc>
                <a:spcPct val="90000"/>
              </a:lnSpc>
              <a:spcBef>
                <a:spcPct val="0"/>
              </a:spcBef>
              <a:spcAft>
                <a:spcPct val="0"/>
              </a:spcAft>
              <a:defRPr sz="3400" b="1">
                <a:solidFill>
                  <a:srgbClr val="3A3A6E"/>
                </a:solidFill>
                <a:latin typeface="Arial Narrow" pitchFamily="34" charset="0"/>
                <a:cs typeface="Arial" charset="0"/>
              </a:defRPr>
            </a:lvl5pPr>
            <a:lvl6pPr marL="457200" algn="l" rtl="0" fontAlgn="base">
              <a:lnSpc>
                <a:spcPct val="90000"/>
              </a:lnSpc>
              <a:spcBef>
                <a:spcPct val="0"/>
              </a:spcBef>
              <a:spcAft>
                <a:spcPct val="0"/>
              </a:spcAft>
              <a:defRPr sz="3400" b="1">
                <a:solidFill>
                  <a:srgbClr val="3A3A6E"/>
                </a:solidFill>
                <a:latin typeface="Arial Narrow" pitchFamily="34" charset="0"/>
                <a:cs typeface="Arial" charset="0"/>
              </a:defRPr>
            </a:lvl6pPr>
            <a:lvl7pPr marL="914400" algn="l" rtl="0" fontAlgn="base">
              <a:lnSpc>
                <a:spcPct val="90000"/>
              </a:lnSpc>
              <a:spcBef>
                <a:spcPct val="0"/>
              </a:spcBef>
              <a:spcAft>
                <a:spcPct val="0"/>
              </a:spcAft>
              <a:defRPr sz="3400" b="1">
                <a:solidFill>
                  <a:srgbClr val="3A3A6E"/>
                </a:solidFill>
                <a:latin typeface="Arial Narrow" pitchFamily="34" charset="0"/>
                <a:cs typeface="Arial" charset="0"/>
              </a:defRPr>
            </a:lvl7pPr>
            <a:lvl8pPr marL="1371600" algn="l" rtl="0" fontAlgn="base">
              <a:lnSpc>
                <a:spcPct val="90000"/>
              </a:lnSpc>
              <a:spcBef>
                <a:spcPct val="0"/>
              </a:spcBef>
              <a:spcAft>
                <a:spcPct val="0"/>
              </a:spcAft>
              <a:defRPr sz="3400" b="1">
                <a:solidFill>
                  <a:srgbClr val="3A3A6E"/>
                </a:solidFill>
                <a:latin typeface="Arial Narrow" pitchFamily="34" charset="0"/>
                <a:cs typeface="Arial" charset="0"/>
              </a:defRPr>
            </a:lvl8pPr>
            <a:lvl9pPr marL="1828800" algn="l" rtl="0" fontAlgn="base">
              <a:lnSpc>
                <a:spcPct val="90000"/>
              </a:lnSpc>
              <a:spcBef>
                <a:spcPct val="0"/>
              </a:spcBef>
              <a:spcAft>
                <a:spcPct val="0"/>
              </a:spcAft>
              <a:defRPr sz="3400" b="1">
                <a:solidFill>
                  <a:srgbClr val="3A3A6E"/>
                </a:solidFill>
                <a:latin typeface="Arial Narrow" pitchFamily="34" charset="0"/>
                <a:cs typeface="Arial" charset="0"/>
              </a:defRPr>
            </a:lvl9pPr>
          </a:lstStyle>
          <a:p>
            <a:r>
              <a:rPr lang="en-US" sz="2550" kern="0" dirty="0">
                <a:solidFill>
                  <a:schemeClr val="tx1"/>
                </a:solidFill>
              </a:rPr>
              <a:t>References:</a:t>
            </a:r>
            <a:endParaRPr lang="en-US" sz="1050" kern="0" dirty="0">
              <a:solidFill>
                <a:schemeClr val="tx1"/>
              </a:solidFill>
            </a:endParaRPr>
          </a:p>
        </p:txBody>
      </p:sp>
      <p:sp>
        <p:nvSpPr>
          <p:cNvPr id="2" name="TextBox 1">
            <a:extLst>
              <a:ext uri="{FF2B5EF4-FFF2-40B4-BE49-F238E27FC236}">
                <a16:creationId xmlns:a16="http://schemas.microsoft.com/office/drawing/2014/main" id="{D5270E23-3D2B-4ECB-849B-60CE1CFB55E3}"/>
              </a:ext>
            </a:extLst>
          </p:cNvPr>
          <p:cNvSpPr txBox="1"/>
          <p:nvPr/>
        </p:nvSpPr>
        <p:spPr>
          <a:xfrm>
            <a:off x="918275" y="926024"/>
            <a:ext cx="7412064" cy="1200329"/>
          </a:xfrm>
          <a:prstGeom prst="rect">
            <a:avLst/>
          </a:prstGeom>
          <a:noFill/>
        </p:spPr>
        <p:txBody>
          <a:bodyPr wrap="square" rtlCol="0">
            <a:spAutoFit/>
          </a:bodyPr>
          <a:lstStyle/>
          <a:p>
            <a:r>
              <a:rPr lang="en-US" sz="1200" dirty="0" err="1">
                <a:ea typeface="Arial"/>
                <a:cs typeface="Arial"/>
                <a:sym typeface="Arial"/>
              </a:rPr>
              <a:t>Steyerberg</a:t>
            </a:r>
            <a:r>
              <a:rPr lang="en-US" sz="1200" dirty="0">
                <a:ea typeface="Arial"/>
                <a:cs typeface="Arial"/>
                <a:sym typeface="Arial"/>
              </a:rPr>
              <a:t>, E. (2009). Clinical prediction models: A practical approach to development, validation, and 	updating.</a:t>
            </a:r>
            <a:r>
              <a:rPr lang="en-US" sz="1200" i="1" dirty="0">
                <a:ea typeface="Arial"/>
                <a:cs typeface="Arial"/>
                <a:sym typeface="Arial"/>
              </a:rPr>
              <a:t> </a:t>
            </a:r>
            <a:r>
              <a:rPr lang="en-US" sz="1200" dirty="0">
                <a:ea typeface="Arial"/>
                <a:cs typeface="Arial"/>
                <a:sym typeface="Arial"/>
              </a:rPr>
              <a:t>New York: Springer.</a:t>
            </a:r>
          </a:p>
          <a:p>
            <a:r>
              <a:rPr lang="en-US" sz="1200" dirty="0"/>
              <a:t>Winters-Miner, L.A., Bolding, P.S., </a:t>
            </a:r>
            <a:r>
              <a:rPr lang="en-US" sz="1200" dirty="0" err="1"/>
              <a:t>Hilbe</a:t>
            </a:r>
            <a:r>
              <a:rPr lang="en-US" sz="1200" dirty="0"/>
              <a:t>, J.M., Goldstein, M., Hill, T., Nisbet, R., Walton, N., &amp; Miner, G.D., 	(2015) Practical Predictive Analytics and Decisioning Systems for Medicine: Informatics Accuracy 	and Cost-Effectiveness for Healthcare Administration and Delivery Including Medical Research, 1</a:t>
            </a:r>
            <a:r>
              <a:rPr lang="en-US" sz="1200" baseline="30000" dirty="0"/>
              <a:t>st</a:t>
            </a:r>
            <a:r>
              <a:rPr lang="en-US" sz="1200" dirty="0"/>
              <a:t> 	Edition, Elsevier, London, UK.</a:t>
            </a:r>
          </a:p>
        </p:txBody>
      </p:sp>
    </p:spTree>
    <p:extLst>
      <p:ext uri="{BB962C8B-B14F-4D97-AF65-F5344CB8AC3E}">
        <p14:creationId xmlns:p14="http://schemas.microsoft.com/office/powerpoint/2010/main" val="3603118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976120" y="28827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Cost of Unreliable Predictive Model</a:t>
            </a:r>
            <a:endParaRPr dirty="0"/>
          </a:p>
        </p:txBody>
      </p:sp>
      <p:sp>
        <p:nvSpPr>
          <p:cNvPr id="61" name="Shape 61"/>
          <p:cNvSpPr txBox="1">
            <a:spLocks noGrp="1"/>
          </p:cNvSpPr>
          <p:nvPr>
            <p:ph type="body" idx="1"/>
          </p:nvPr>
        </p:nvSpPr>
        <p:spPr>
          <a:xfrm>
            <a:off x="805082" y="1119583"/>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Font typeface="Wingdings" panose="05000000000000000000" pitchFamily="2" charset="2"/>
              <a:buChar char="Ø"/>
            </a:pPr>
            <a:r>
              <a:rPr lang="en-US" sz="2400" dirty="0"/>
              <a:t>Patient Safety and Risk</a:t>
            </a:r>
          </a:p>
          <a:p>
            <a:pPr marL="457200" lvl="0" indent="-381000" rtl="0">
              <a:spcBef>
                <a:spcPts val="0"/>
              </a:spcBef>
              <a:spcAft>
                <a:spcPts val="0"/>
              </a:spcAft>
              <a:buSzPts val="2400"/>
              <a:buFont typeface="Wingdings" panose="05000000000000000000" pitchFamily="2" charset="2"/>
              <a:buChar char="Ø"/>
            </a:pPr>
            <a:endParaRPr lang="en-US" sz="2400" dirty="0"/>
          </a:p>
          <a:p>
            <a:pPr marL="457200" lvl="0" indent="-381000" rtl="0">
              <a:spcBef>
                <a:spcPts val="0"/>
              </a:spcBef>
              <a:spcAft>
                <a:spcPts val="0"/>
              </a:spcAft>
              <a:buSzPts val="2400"/>
              <a:buFont typeface="Wingdings" panose="05000000000000000000" pitchFamily="2" charset="2"/>
              <a:buChar char="Ø"/>
            </a:pPr>
            <a:r>
              <a:rPr lang="en-US" sz="2400" dirty="0"/>
              <a:t>Quality and Hospital-Acquired Conditions</a:t>
            </a:r>
          </a:p>
          <a:p>
            <a:pPr marL="457200" lvl="0" indent="-381000" rtl="0">
              <a:spcBef>
                <a:spcPts val="0"/>
              </a:spcBef>
              <a:spcAft>
                <a:spcPts val="0"/>
              </a:spcAft>
              <a:buSzPts val="2400"/>
              <a:buFont typeface="Wingdings" panose="05000000000000000000" pitchFamily="2" charset="2"/>
              <a:buChar char="Ø"/>
            </a:pPr>
            <a:endParaRPr lang="en-US" sz="2400" dirty="0"/>
          </a:p>
          <a:p>
            <a:pPr marL="457200" lvl="0" indent="-381000" rtl="0">
              <a:spcBef>
                <a:spcPts val="0"/>
              </a:spcBef>
              <a:spcAft>
                <a:spcPts val="0"/>
              </a:spcAft>
              <a:buSzPts val="2400"/>
              <a:buFont typeface="Wingdings" panose="05000000000000000000" pitchFamily="2" charset="2"/>
              <a:buChar char="Ø"/>
            </a:pPr>
            <a:r>
              <a:rPr lang="en-US" sz="2400" dirty="0"/>
              <a:t>Time Waste (development and application)</a:t>
            </a:r>
          </a:p>
          <a:p>
            <a:pPr marL="457200" lvl="0" indent="-381000" rtl="0">
              <a:spcBef>
                <a:spcPts val="0"/>
              </a:spcBef>
              <a:spcAft>
                <a:spcPts val="0"/>
              </a:spcAft>
              <a:buSzPts val="2400"/>
              <a:buFont typeface="Wingdings" panose="05000000000000000000" pitchFamily="2" charset="2"/>
              <a:buChar char="Ø"/>
            </a:pPr>
            <a:endParaRPr lang="en-US" sz="2400" dirty="0"/>
          </a:p>
          <a:p>
            <a:pPr marL="457200" lvl="0" indent="-381000" rtl="0">
              <a:spcBef>
                <a:spcPts val="0"/>
              </a:spcBef>
              <a:spcAft>
                <a:spcPts val="0"/>
              </a:spcAft>
              <a:buSzPts val="2400"/>
              <a:buFont typeface="Wingdings" panose="05000000000000000000" pitchFamily="2" charset="2"/>
              <a:buChar char="Ø"/>
            </a:pPr>
            <a:r>
              <a:rPr lang="en-US" sz="2400" dirty="0"/>
              <a:t>Financial </a:t>
            </a:r>
          </a:p>
          <a:p>
            <a:pPr marL="457200" lvl="0" indent="-381000" rtl="0">
              <a:spcBef>
                <a:spcPts val="0"/>
              </a:spcBef>
              <a:spcAft>
                <a:spcPts val="0"/>
              </a:spcAft>
              <a:buSzPts val="2400"/>
              <a:buChar char="●"/>
            </a:pPr>
            <a:endParaRPr sz="2400" dirty="0"/>
          </a:p>
        </p:txBody>
      </p:sp>
    </p:spTree>
    <p:extLst>
      <p:ext uri="{BB962C8B-B14F-4D97-AF65-F5344CB8AC3E}">
        <p14:creationId xmlns:p14="http://schemas.microsoft.com/office/powerpoint/2010/main" val="32034384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pic>
        <p:nvPicPr>
          <p:cNvPr id="96" name="Picture 71">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97" name="Picture 73">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98" name="Rectangle 75">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77">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Rectangle 79">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81">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TextBox 83">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103" name="Rectangle 85">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87">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Oval 89">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738969"/>
            <a:ext cx="1008989" cy="100898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91">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599" y="0"/>
            <a:ext cx="9142401" cy="5143500"/>
          </a:xfrm>
          <a:prstGeom prst="rect">
            <a:avLst/>
          </a:prstGeom>
        </p:spPr>
      </p:pic>
      <p:sp>
        <p:nvSpPr>
          <p:cNvPr id="66" name="Shape 66"/>
          <p:cNvSpPr txBox="1">
            <a:spLocks noGrp="1"/>
          </p:cNvSpPr>
          <p:nvPr>
            <p:ph type="title"/>
          </p:nvPr>
        </p:nvSpPr>
        <p:spPr>
          <a:xfrm>
            <a:off x="2123845" y="423760"/>
            <a:ext cx="4744023" cy="303029"/>
          </a:xfrm>
          <a:prstGeom prst="rect">
            <a:avLst/>
          </a:prstGeom>
        </p:spPr>
        <p:txBody>
          <a:bodyPr spcFirstLastPara="1" vert="horz" lIns="91440" tIns="45720" rIns="91440" bIns="45720" rtlCol="0" anchor="b" anchorCtr="0">
            <a:normAutofit fontScale="90000"/>
          </a:bodyPr>
          <a:lstStyle/>
          <a:p>
            <a:pPr marL="0" marR="0" lvl="0" indent="0" defTabSz="914400">
              <a:lnSpc>
                <a:spcPct val="90000"/>
              </a:lnSpc>
              <a:spcBef>
                <a:spcPct val="0"/>
              </a:spcBef>
              <a:spcAft>
                <a:spcPts val="0"/>
              </a:spcAft>
              <a:buClr>
                <a:schemeClr val="dk1"/>
              </a:buClr>
              <a:buSzPts val="2800"/>
            </a:pPr>
            <a:r>
              <a:rPr lang="en-US" sz="3300" dirty="0">
                <a:solidFill>
                  <a:srgbClr val="1F2D29"/>
                </a:solidFill>
                <a:latin typeface="+mj-lt"/>
                <a:ea typeface="+mj-ea"/>
                <a:cs typeface="+mj-cs"/>
              </a:rPr>
              <a:t>Problems to test</a:t>
            </a:r>
            <a:endParaRPr lang="en-US" sz="3300" u="none" strike="noStrike" dirty="0">
              <a:solidFill>
                <a:srgbClr val="1F2D29"/>
              </a:solidFill>
              <a:latin typeface="+mj-lt"/>
              <a:ea typeface="+mj-ea"/>
              <a:cs typeface="+mj-cs"/>
              <a:sym typeface="Arial"/>
            </a:endParaRPr>
          </a:p>
        </p:txBody>
      </p:sp>
      <p:sp>
        <p:nvSpPr>
          <p:cNvPr id="67" name="Shape 67"/>
          <p:cNvSpPr txBox="1">
            <a:spLocks noGrp="1"/>
          </p:cNvSpPr>
          <p:nvPr>
            <p:ph type="body" idx="1"/>
          </p:nvPr>
        </p:nvSpPr>
        <p:spPr>
          <a:xfrm>
            <a:off x="1574616" y="1330049"/>
            <a:ext cx="7399323" cy="3726777"/>
          </a:xfrm>
          <a:prstGeom prst="rect">
            <a:avLst/>
          </a:prstGeom>
        </p:spPr>
        <p:txBody>
          <a:bodyPr spcFirstLastPara="1" vert="horz" lIns="91440" tIns="45720" rIns="91440" bIns="45720" rtlCol="0" anchor="t" anchorCtr="0">
            <a:normAutofit/>
          </a:bodyPr>
          <a:lstStyle/>
          <a:p>
            <a:pPr marL="457200" marR="0" lvl="0" indent="-381000" defTabSz="914400">
              <a:lnSpc>
                <a:spcPct val="120000"/>
              </a:lnSpc>
              <a:spcBef>
                <a:spcPts val="0"/>
              </a:spcBef>
              <a:spcAft>
                <a:spcPts val="600"/>
              </a:spcAft>
              <a:buClr>
                <a:schemeClr val="accent6"/>
              </a:buClr>
              <a:buSzPct val="90000"/>
              <a:buFont typeface="Wingdings" panose="05000000000000000000" pitchFamily="2" charset="2"/>
              <a:buChar char="Ø"/>
            </a:pPr>
            <a:r>
              <a:rPr lang="en-US" sz="2000" b="0" i="0" u="none" strike="noStrike" cap="none" dirty="0">
                <a:solidFill>
                  <a:srgbClr val="1F2D29"/>
                </a:solidFill>
                <a:latin typeface="+mn-lt"/>
                <a:ea typeface="+mn-ea"/>
                <a:cs typeface="+mn-cs"/>
                <a:sym typeface="Arial"/>
              </a:rPr>
              <a:t>Overlearning</a:t>
            </a:r>
          </a:p>
          <a:p>
            <a:pPr marL="457200" marR="0" lvl="0" indent="-381000" defTabSz="914400">
              <a:lnSpc>
                <a:spcPct val="120000"/>
              </a:lnSpc>
              <a:spcBef>
                <a:spcPts val="0"/>
              </a:spcBef>
              <a:spcAft>
                <a:spcPts val="600"/>
              </a:spcAft>
              <a:buClr>
                <a:schemeClr val="accent6"/>
              </a:buClr>
              <a:buSzPct val="90000"/>
              <a:buFont typeface="Wingdings" panose="05000000000000000000" pitchFamily="2" charset="2"/>
              <a:buChar char="Ø"/>
            </a:pPr>
            <a:r>
              <a:rPr lang="en-US" sz="2000" b="0" i="0" u="none" strike="noStrike" cap="none" dirty="0">
                <a:solidFill>
                  <a:srgbClr val="1F2D29"/>
                </a:solidFill>
                <a:latin typeface="+mn-lt"/>
                <a:ea typeface="+mn-ea"/>
                <a:cs typeface="+mn-cs"/>
                <a:sym typeface="Arial"/>
              </a:rPr>
              <a:t>The number of possible combinations that may form a learning is exponential</a:t>
            </a:r>
            <a:endParaRPr lang="en-US" sz="2000" dirty="0">
              <a:solidFill>
                <a:srgbClr val="1F2D29"/>
              </a:solidFill>
              <a:latin typeface="+mn-lt"/>
              <a:ea typeface="+mn-ea"/>
              <a:cs typeface="+mn-cs"/>
            </a:endParaRPr>
          </a:p>
          <a:p>
            <a:pPr marL="457200" marR="0" lvl="0" indent="-381000" defTabSz="914400">
              <a:lnSpc>
                <a:spcPct val="120000"/>
              </a:lnSpc>
              <a:spcBef>
                <a:spcPts val="0"/>
              </a:spcBef>
              <a:spcAft>
                <a:spcPts val="600"/>
              </a:spcAft>
              <a:buClr>
                <a:schemeClr val="accent6"/>
              </a:buClr>
              <a:buSzPct val="90000"/>
              <a:buFont typeface="Wingdings" panose="05000000000000000000" pitchFamily="2" charset="2"/>
              <a:buChar char="Ø"/>
            </a:pPr>
            <a:r>
              <a:rPr lang="en-US" sz="2000" dirty="0">
                <a:solidFill>
                  <a:srgbClr val="1F2D29"/>
                </a:solidFill>
                <a:latin typeface="+mn-lt"/>
                <a:ea typeface="+mn-ea"/>
                <a:cs typeface="+mn-cs"/>
              </a:rPr>
              <a:t>Model parameters are too specific to training data</a:t>
            </a:r>
          </a:p>
          <a:p>
            <a:pPr marL="457200" lvl="0" indent="-381000" defTabSz="914400">
              <a:lnSpc>
                <a:spcPct val="120000"/>
              </a:lnSpc>
              <a:spcBef>
                <a:spcPts val="0"/>
              </a:spcBef>
              <a:spcAft>
                <a:spcPts val="600"/>
              </a:spcAft>
              <a:buClr>
                <a:schemeClr val="accent6"/>
              </a:buClr>
              <a:buSzPct val="90000"/>
              <a:buFont typeface="Wingdings" panose="05000000000000000000" pitchFamily="2" charset="2"/>
              <a:buChar char="Ø"/>
            </a:pPr>
            <a:r>
              <a:rPr lang="en-US" sz="2000" dirty="0">
                <a:solidFill>
                  <a:srgbClr val="1F2D29"/>
                </a:solidFill>
                <a:latin typeface="+mn-lt"/>
                <a:ea typeface="+mn-ea"/>
                <a:cs typeface="+mn-cs"/>
              </a:rPr>
              <a:t>Insufficient learning data</a:t>
            </a:r>
          </a:p>
          <a:p>
            <a:pPr marL="457200" lvl="0" indent="-381000" defTabSz="914400">
              <a:lnSpc>
                <a:spcPct val="120000"/>
              </a:lnSpc>
              <a:spcBef>
                <a:spcPts val="0"/>
              </a:spcBef>
              <a:spcAft>
                <a:spcPts val="600"/>
              </a:spcAft>
              <a:buClr>
                <a:schemeClr val="accent6"/>
              </a:buClr>
              <a:buSzPct val="90000"/>
              <a:buFont typeface="Wingdings" panose="05000000000000000000" pitchFamily="2" charset="2"/>
              <a:buChar char="Ø"/>
            </a:pPr>
            <a:r>
              <a:rPr lang="en-US" sz="2000" dirty="0">
                <a:solidFill>
                  <a:srgbClr val="1F2D29"/>
                </a:solidFill>
                <a:latin typeface="+mn-lt"/>
                <a:ea typeface="+mn-ea"/>
                <a:cs typeface="+mn-cs"/>
              </a:rPr>
              <a:t>Inadequate data set aside for testing and cross-validation</a:t>
            </a:r>
          </a:p>
          <a:p>
            <a:pPr marL="457200" lvl="0" indent="-381000" defTabSz="914400">
              <a:lnSpc>
                <a:spcPct val="120000"/>
              </a:lnSpc>
              <a:spcBef>
                <a:spcPts val="0"/>
              </a:spcBef>
              <a:spcAft>
                <a:spcPts val="600"/>
              </a:spcAft>
              <a:buClr>
                <a:schemeClr val="accent6"/>
              </a:buClr>
              <a:buSzPct val="90000"/>
              <a:buFont typeface="Wingdings" panose="05000000000000000000" pitchFamily="2" charset="2"/>
              <a:buChar char="Ø"/>
            </a:pPr>
            <a:r>
              <a:rPr lang="en-US" sz="2000" dirty="0">
                <a:solidFill>
                  <a:srgbClr val="1F2D29"/>
                </a:solidFill>
                <a:latin typeface="+mn-lt"/>
                <a:ea typeface="+mn-ea"/>
                <a:cs typeface="+mn-cs"/>
              </a:rPr>
              <a:t>Application of improper model (e.g., linear model on variables with non-linear relationships).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
        <p:cNvGrpSpPr/>
        <p:nvPr/>
      </p:nvGrpSpPr>
      <p:grpSpPr>
        <a:xfrm>
          <a:off x="0" y="0"/>
          <a:ext cx="0" cy="0"/>
          <a:chOff x="0" y="0"/>
          <a:chExt cx="0" cy="0"/>
        </a:xfrm>
      </p:grpSpPr>
      <p:pic>
        <p:nvPicPr>
          <p:cNvPr id="84" name="Picture 83">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123845" y="1578901"/>
            <a:ext cx="7020154" cy="3564599"/>
          </a:xfrm>
          <a:prstGeom prst="rect">
            <a:avLst/>
          </a:prstGeom>
        </p:spPr>
      </p:pic>
      <p:pic>
        <p:nvPicPr>
          <p:cNvPr id="86" name="Picture 85">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2400" cy="5143500"/>
          </a:xfrm>
          <a:prstGeom prst="rect">
            <a:avLst/>
          </a:prstGeom>
        </p:spPr>
      </p:pic>
      <p:sp>
        <p:nvSpPr>
          <p:cNvPr id="88" name="Rectangle 87">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 name="Rectangle 89">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31" y="0"/>
            <a:ext cx="34289"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D5B0B43F-2CE7-4C6C-BABC-EE342B328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9" y="0"/>
            <a:ext cx="7779237" cy="51435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85459F07-63F9-48CF-B725-A873C4BC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2996" y="0"/>
            <a:ext cx="20574"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TextBox 95">
            <a:extLst>
              <a:ext uri="{FF2B5EF4-FFF2-40B4-BE49-F238E27FC236}">
                <a16:creationId xmlns:a16="http://schemas.microsoft.com/office/drawing/2014/main" id="{14B83E1E-DAC1-4851-84FF-D6FE1649DE0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6207" y="480918"/>
            <a:ext cx="311727" cy="276999"/>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98" name="Rectangle 97">
            <a:extLst>
              <a:ext uri="{FF2B5EF4-FFF2-40B4-BE49-F238E27FC236}">
                <a16:creationId xmlns:a16="http://schemas.microsoft.com/office/drawing/2014/main" id="{D0BE3D13-5BE5-4B05-AFCF-2A2E059D2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76562092-3AA7-4EF0-9007-C44F879A1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13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Oval 101">
            <a:extLst>
              <a:ext uri="{FF2B5EF4-FFF2-40B4-BE49-F238E27FC236}">
                <a16:creationId xmlns:a16="http://schemas.microsoft.com/office/drawing/2014/main" id="{1AC85C80-0175-4214-A13D-03C224658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7581" y="738969"/>
            <a:ext cx="1008989" cy="1008989"/>
          </a:xfrm>
          <a:prstGeom prst="ellipse">
            <a:avLst/>
          </a:prstGeom>
          <a:solidFill>
            <a:schemeClr val="accent1">
              <a:lumMod val="40000"/>
              <a:lumOff val="6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a:extLst>
              <a:ext uri="{FF2B5EF4-FFF2-40B4-BE49-F238E27FC236}">
                <a16:creationId xmlns:a16="http://schemas.microsoft.com/office/drawing/2014/main" id="{E60B620B-3E81-4075-BC12-D4FB3E299C7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599" y="0"/>
            <a:ext cx="9142401" cy="5143500"/>
          </a:xfrm>
          <a:prstGeom prst="rect">
            <a:avLst/>
          </a:prstGeom>
        </p:spPr>
      </p:pic>
      <p:sp>
        <p:nvSpPr>
          <p:cNvPr id="78" name="Shape 78"/>
          <p:cNvSpPr txBox="1">
            <a:spLocks noGrp="1"/>
          </p:cNvSpPr>
          <p:nvPr>
            <p:ph type="title"/>
          </p:nvPr>
        </p:nvSpPr>
        <p:spPr>
          <a:xfrm>
            <a:off x="1957934" y="132662"/>
            <a:ext cx="5968748" cy="981047"/>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0"/>
              </a:spcAft>
              <a:buClr>
                <a:schemeClr val="dk1"/>
              </a:buClr>
              <a:buSzPts val="2800"/>
            </a:pPr>
            <a:r>
              <a:rPr lang="en-US" sz="3300" u="none" strike="noStrike" dirty="0">
                <a:solidFill>
                  <a:srgbClr val="1F2D29"/>
                </a:solidFill>
                <a:latin typeface="+mj-lt"/>
                <a:ea typeface="+mj-ea"/>
                <a:cs typeface="+mj-cs"/>
                <a:sym typeface="Arial"/>
              </a:rPr>
              <a:t>Evaluating Performance</a:t>
            </a:r>
          </a:p>
        </p:txBody>
      </p:sp>
      <p:sp>
        <p:nvSpPr>
          <p:cNvPr id="79" name="Shape 79"/>
          <p:cNvSpPr txBox="1">
            <a:spLocks noGrp="1"/>
          </p:cNvSpPr>
          <p:nvPr>
            <p:ph type="body" idx="1"/>
          </p:nvPr>
        </p:nvSpPr>
        <p:spPr>
          <a:xfrm>
            <a:off x="854627" y="1659875"/>
            <a:ext cx="7994841" cy="3002707"/>
          </a:xfrm>
          <a:prstGeom prst="rect">
            <a:avLst/>
          </a:prstGeom>
        </p:spPr>
        <p:txBody>
          <a:bodyPr spcFirstLastPara="1" vert="horz" lIns="91440" tIns="45720" rIns="91440" bIns="45720" rtlCol="0" anchor="t" anchorCtr="0">
            <a:normAutofit/>
          </a:bodyPr>
          <a:lstStyle/>
          <a:p>
            <a:pPr marL="457200" marR="0" lvl="0" indent="-342900" defTabSz="914400">
              <a:lnSpc>
                <a:spcPct val="120000"/>
              </a:lnSpc>
              <a:spcBef>
                <a:spcPts val="0"/>
              </a:spcBef>
              <a:spcAft>
                <a:spcPts val="600"/>
              </a:spcAft>
              <a:buClr>
                <a:schemeClr val="accent6"/>
              </a:buClr>
              <a:buSzPct val="90000"/>
              <a:buFont typeface="Wingdings" panose="05000000000000000000" pitchFamily="2" charset="2"/>
              <a:buChar char="§"/>
            </a:pPr>
            <a:r>
              <a:rPr lang="en-US" sz="1600" b="0" i="0" u="none" strike="noStrike" cap="none" dirty="0">
                <a:solidFill>
                  <a:srgbClr val="1F2D29"/>
                </a:solidFill>
                <a:latin typeface="+mn-lt"/>
                <a:ea typeface="+mn-ea"/>
                <a:cs typeface="+mn-cs"/>
                <a:sym typeface="Arial"/>
              </a:rPr>
              <a:t>It’s impossible to design a learning method that’s guaranteed not to overlearn¹.</a:t>
            </a:r>
            <a:endParaRPr lang="en-US" sz="1600" dirty="0">
              <a:solidFill>
                <a:srgbClr val="1F2D29"/>
              </a:solidFill>
              <a:latin typeface="+mn-lt"/>
              <a:ea typeface="+mn-ea"/>
              <a:cs typeface="+mn-cs"/>
            </a:endParaRPr>
          </a:p>
          <a:p>
            <a:pPr marL="457200" marR="0" lvl="0" indent="-342900" defTabSz="914400">
              <a:lnSpc>
                <a:spcPct val="120000"/>
              </a:lnSpc>
              <a:spcBef>
                <a:spcPts val="0"/>
              </a:spcBef>
              <a:spcAft>
                <a:spcPts val="600"/>
              </a:spcAft>
              <a:buClr>
                <a:schemeClr val="accent6"/>
              </a:buClr>
              <a:buSzPct val="90000"/>
              <a:buFont typeface="Wingdings" panose="05000000000000000000" pitchFamily="2" charset="2"/>
              <a:buChar char="§"/>
            </a:pPr>
            <a:r>
              <a:rPr lang="en-US" sz="1600" b="0" i="0" u="none" strike="noStrike" cap="none" dirty="0">
                <a:solidFill>
                  <a:srgbClr val="1F2D29"/>
                </a:solidFill>
                <a:latin typeface="+mn-lt"/>
                <a:ea typeface="+mn-ea"/>
                <a:cs typeface="+mn-cs"/>
                <a:sym typeface="Arial"/>
              </a:rPr>
              <a:t>Hold aside some data to test the model (20-30%)</a:t>
            </a:r>
            <a:endParaRPr lang="en-US" sz="1600" dirty="0">
              <a:solidFill>
                <a:srgbClr val="1F2D29"/>
              </a:solidFill>
              <a:latin typeface="+mn-lt"/>
              <a:ea typeface="+mn-ea"/>
              <a:cs typeface="+mn-cs"/>
            </a:endParaRPr>
          </a:p>
          <a:p>
            <a:pPr marL="457200" marR="0" lvl="0" indent="-342900" defTabSz="914400">
              <a:lnSpc>
                <a:spcPct val="120000"/>
              </a:lnSpc>
              <a:spcBef>
                <a:spcPts val="0"/>
              </a:spcBef>
              <a:spcAft>
                <a:spcPts val="600"/>
              </a:spcAft>
              <a:buClr>
                <a:schemeClr val="accent6"/>
              </a:buClr>
              <a:buSzPct val="90000"/>
              <a:buFont typeface="Wingdings" panose="05000000000000000000" pitchFamily="2" charset="2"/>
              <a:buChar char="§"/>
            </a:pPr>
            <a:r>
              <a:rPr lang="en-US" sz="1600" b="0" i="0" u="none" strike="noStrike" cap="none" dirty="0">
                <a:solidFill>
                  <a:srgbClr val="1F2D29"/>
                </a:solidFill>
                <a:latin typeface="+mn-lt"/>
                <a:ea typeface="+mn-ea"/>
                <a:cs typeface="+mn-cs"/>
                <a:sym typeface="Arial"/>
              </a:rPr>
              <a:t>The remaining portion of data (training set) will be used to create the model.</a:t>
            </a:r>
            <a:endParaRPr lang="en-US" sz="1600" dirty="0">
              <a:solidFill>
                <a:srgbClr val="1F2D29"/>
              </a:solidFill>
              <a:latin typeface="+mn-lt"/>
              <a:ea typeface="+mn-ea"/>
              <a:cs typeface="+mn-cs"/>
            </a:endParaRPr>
          </a:p>
          <a:p>
            <a:pPr marL="457200" marR="0" lvl="0" indent="-342900" defTabSz="914400">
              <a:lnSpc>
                <a:spcPct val="120000"/>
              </a:lnSpc>
              <a:spcBef>
                <a:spcPts val="0"/>
              </a:spcBef>
              <a:spcAft>
                <a:spcPts val="600"/>
              </a:spcAft>
              <a:buClr>
                <a:schemeClr val="accent6"/>
              </a:buClr>
              <a:buSzPct val="90000"/>
              <a:buFont typeface="Wingdings" panose="05000000000000000000" pitchFamily="2" charset="2"/>
              <a:buChar char="§"/>
            </a:pPr>
            <a:r>
              <a:rPr lang="en-US" sz="1600" b="0" i="0" u="none" strike="noStrike" cap="none" dirty="0">
                <a:solidFill>
                  <a:srgbClr val="1F2D29"/>
                </a:solidFill>
                <a:latin typeface="+mn-lt"/>
                <a:ea typeface="+mn-ea"/>
                <a:cs typeface="+mn-cs"/>
                <a:sym typeface="Arial"/>
              </a:rPr>
              <a:t>Use lift to compare the performance of predictive models</a:t>
            </a:r>
            <a:endParaRPr lang="en-US" sz="1600" dirty="0">
              <a:solidFill>
                <a:srgbClr val="1F2D29"/>
              </a:solidFill>
              <a:latin typeface="+mn-lt"/>
              <a:ea typeface="+mn-ea"/>
              <a:cs typeface="+mn-cs"/>
            </a:endParaRPr>
          </a:p>
          <a:p>
            <a:pPr marL="457200" marR="0" lvl="0" indent="-228600" defTabSz="914400">
              <a:lnSpc>
                <a:spcPct val="120000"/>
              </a:lnSpc>
              <a:spcBef>
                <a:spcPts val="0"/>
              </a:spcBef>
              <a:spcAft>
                <a:spcPts val="600"/>
              </a:spcAft>
              <a:buClr>
                <a:schemeClr val="accent6"/>
              </a:buClr>
              <a:buSzPct val="90000"/>
              <a:buFont typeface="Wingdings" panose="05000000000000000000" pitchFamily="2" charset="2"/>
              <a:buChar char="§"/>
            </a:pPr>
            <a:endParaRPr lang="en-US" sz="1600" b="0" i="0" u="none" strike="noStrike" cap="none" dirty="0">
              <a:solidFill>
                <a:srgbClr val="1F2D29"/>
              </a:solidFill>
              <a:latin typeface="+mn-lt"/>
              <a:ea typeface="+mn-ea"/>
              <a:cs typeface="+mn-cs"/>
              <a:sym typeface="Arial"/>
            </a:endParaRPr>
          </a:p>
          <a:p>
            <a:pPr marL="114300" marR="0" lvl="0" indent="0" defTabSz="914400">
              <a:lnSpc>
                <a:spcPct val="120000"/>
              </a:lnSpc>
              <a:spcBef>
                <a:spcPts val="0"/>
              </a:spcBef>
              <a:spcAft>
                <a:spcPts val="600"/>
              </a:spcAft>
              <a:buClr>
                <a:schemeClr val="accent6"/>
              </a:buClr>
              <a:buSzPct val="90000"/>
              <a:buFont typeface="Wingdings" panose="05000000000000000000" pitchFamily="2" charset="2"/>
              <a:buChar char="§"/>
            </a:pPr>
            <a:r>
              <a:rPr lang="en-US" sz="1600" b="0" i="0" u="none" strike="noStrike" cap="none" dirty="0">
                <a:solidFill>
                  <a:srgbClr val="1F2D29"/>
                </a:solidFill>
                <a:latin typeface="+mn-lt"/>
                <a:ea typeface="+mn-ea"/>
                <a:cs typeface="+mn-cs"/>
                <a:sym typeface="Arial"/>
              </a:rPr>
              <a:t>Decision Tree            Lift on the Training Set                      Lift on the Test Set</a:t>
            </a:r>
            <a:endParaRPr lang="en-US" sz="1600" dirty="0">
              <a:solidFill>
                <a:srgbClr val="1F2D29"/>
              </a:solidFill>
              <a:latin typeface="+mn-lt"/>
              <a:ea typeface="+mn-ea"/>
              <a:cs typeface="+mn-cs"/>
            </a:endParaRPr>
          </a:p>
          <a:p>
            <a:pPr marL="114300" marR="0" lvl="0" indent="0" defTabSz="914400">
              <a:lnSpc>
                <a:spcPct val="120000"/>
              </a:lnSpc>
              <a:spcBef>
                <a:spcPts val="0"/>
              </a:spcBef>
              <a:spcAft>
                <a:spcPts val="600"/>
              </a:spcAft>
              <a:buClr>
                <a:schemeClr val="accent6"/>
              </a:buClr>
              <a:buSzPct val="90000"/>
              <a:buFont typeface="Wingdings" panose="05000000000000000000" pitchFamily="2" charset="2"/>
              <a:buChar char="§"/>
            </a:pPr>
            <a:r>
              <a:rPr lang="en-US" sz="1600" b="0" i="0" u="none" strike="noStrike" cap="none" dirty="0">
                <a:solidFill>
                  <a:srgbClr val="1F2D29"/>
                </a:solidFill>
                <a:latin typeface="+mn-lt"/>
                <a:ea typeface="+mn-ea"/>
                <a:cs typeface="+mn-cs"/>
                <a:sym typeface="Arial"/>
              </a:rPr>
              <a:t>638 segments		3.8                  		2.4 (overlearning)</a:t>
            </a:r>
            <a:endParaRPr lang="en-US" sz="1600" dirty="0">
              <a:solidFill>
                <a:srgbClr val="1F2D29"/>
              </a:solidFill>
              <a:latin typeface="+mn-lt"/>
              <a:ea typeface="+mn-ea"/>
              <a:cs typeface="+mn-cs"/>
            </a:endParaRPr>
          </a:p>
          <a:p>
            <a:pPr marL="457200" marR="0" lvl="0" indent="-228600" defTabSz="914400">
              <a:lnSpc>
                <a:spcPct val="120000"/>
              </a:lnSpc>
              <a:spcBef>
                <a:spcPts val="0"/>
              </a:spcBef>
              <a:spcAft>
                <a:spcPts val="600"/>
              </a:spcAft>
              <a:buClr>
                <a:schemeClr val="accent6"/>
              </a:buClr>
              <a:buSzPct val="90000"/>
              <a:buFont typeface="Wingdings" panose="05000000000000000000" pitchFamily="2" charset="2"/>
              <a:buChar char="§"/>
            </a:pPr>
            <a:endParaRPr lang="en-US" sz="1200" b="0" i="0" u="none" strike="noStrike" cap="none" dirty="0">
              <a:solidFill>
                <a:srgbClr val="1F2D29"/>
              </a:solidFill>
              <a:latin typeface="+mn-lt"/>
              <a:ea typeface="+mn-ea"/>
              <a:cs typeface="+mn-cs"/>
              <a:sym typeface="Arial"/>
            </a:endParaRPr>
          </a:p>
        </p:txBody>
      </p:sp>
    </p:spTree>
    <p:extLst>
      <p:ext uri="{BB962C8B-B14F-4D97-AF65-F5344CB8AC3E}">
        <p14:creationId xmlns:p14="http://schemas.microsoft.com/office/powerpoint/2010/main" val="327107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785426" y="43768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dirty="0">
                <a:solidFill>
                  <a:schemeClr val="dk1"/>
                </a:solidFill>
                <a:latin typeface="Arial"/>
                <a:ea typeface="Arial"/>
                <a:cs typeface="Arial"/>
                <a:sym typeface="Arial"/>
              </a:rPr>
              <a:t>Evaluating Performance (Decision Tree)</a:t>
            </a:r>
            <a:endParaRPr sz="2800" b="0" i="0" u="none" strike="noStrike" cap="none" dirty="0">
              <a:solidFill>
                <a:schemeClr val="dk1"/>
              </a:solidFill>
              <a:latin typeface="Arial"/>
              <a:ea typeface="Arial"/>
              <a:cs typeface="Arial"/>
              <a:sym typeface="Arial"/>
            </a:endParaRPr>
          </a:p>
        </p:txBody>
      </p:sp>
      <p:sp>
        <p:nvSpPr>
          <p:cNvPr id="85" name="Shape 85"/>
          <p:cNvSpPr txBox="1">
            <a:spLocks noGrp="1"/>
          </p:cNvSpPr>
          <p:nvPr>
            <p:ph type="body" idx="1"/>
          </p:nvPr>
        </p:nvSpPr>
        <p:spPr>
          <a:xfrm>
            <a:off x="623400" y="1229593"/>
            <a:ext cx="8520600" cy="341640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2"/>
              </a:buClr>
              <a:buSzPts val="1800"/>
              <a:buFont typeface="Arial"/>
              <a:buNone/>
            </a:pPr>
            <a:r>
              <a:rPr lang="en" sz="1800" b="1" i="0" u="none" strike="noStrike" cap="none" dirty="0">
                <a:solidFill>
                  <a:schemeClr val="dk2"/>
                </a:solidFill>
                <a:latin typeface="Arial"/>
                <a:ea typeface="Arial"/>
                <a:cs typeface="Arial"/>
                <a:sym typeface="Arial"/>
              </a:rPr>
              <a:t>Example of a Successful Model</a:t>
            </a:r>
            <a:endParaRPr dirty="0"/>
          </a:p>
          <a:p>
            <a:pPr marL="114300" marR="0" lvl="0" indent="0" algn="l" rtl="0">
              <a:lnSpc>
                <a:spcPct val="115000"/>
              </a:lnSpc>
              <a:spcBef>
                <a:spcPts val="0"/>
              </a:spcBef>
              <a:spcAft>
                <a:spcPts val="0"/>
              </a:spcAft>
              <a:buClr>
                <a:schemeClr val="dk2"/>
              </a:buClr>
              <a:buSzPts val="1800"/>
              <a:buFont typeface="Arial"/>
              <a:buNone/>
            </a:pPr>
            <a:endParaRPr sz="1800" b="1" i="0" u="none" strike="noStrike" cap="none" dirty="0">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r>
              <a:rPr lang="en" sz="1800" b="1" i="0" u="none" strike="noStrike" cap="none" dirty="0">
                <a:solidFill>
                  <a:schemeClr val="dk2"/>
                </a:solidFill>
                <a:latin typeface="Arial"/>
                <a:ea typeface="Arial"/>
                <a:cs typeface="Arial"/>
                <a:sym typeface="Arial"/>
              </a:rPr>
              <a:t>Decision Tree 	         Lift on the Training Set 		Lift on the Test Set</a:t>
            </a:r>
            <a:endParaRPr dirty="0"/>
          </a:p>
          <a:p>
            <a:pPr marL="114300" marR="0" lvl="0" indent="0" algn="l" rtl="0">
              <a:lnSpc>
                <a:spcPct val="115000"/>
              </a:lnSpc>
              <a:spcBef>
                <a:spcPts val="0"/>
              </a:spcBef>
              <a:spcAft>
                <a:spcPts val="0"/>
              </a:spcAft>
              <a:buClr>
                <a:schemeClr val="dk2"/>
              </a:buClr>
              <a:buSzPts val="1800"/>
              <a:buFont typeface="Arial"/>
              <a:buNone/>
            </a:pPr>
            <a:r>
              <a:rPr lang="en" sz="1800" b="0" i="0" u="none" strike="noStrike" cap="none" dirty="0">
                <a:solidFill>
                  <a:schemeClr val="dk2"/>
                </a:solidFill>
                <a:latin typeface="Arial"/>
                <a:ea typeface="Arial"/>
                <a:cs typeface="Arial"/>
                <a:sym typeface="Arial"/>
              </a:rPr>
              <a:t>4 segments 		    	  2.5 						2.5</a:t>
            </a:r>
            <a:endParaRPr sz="1800" b="0" i="0" u="none" strike="noStrike" cap="none" dirty="0">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r>
              <a:rPr lang="en" sz="1800" b="0" i="0" u="none" strike="noStrike" cap="none" dirty="0">
                <a:solidFill>
                  <a:schemeClr val="dk2"/>
                </a:solidFill>
                <a:latin typeface="Arial"/>
                <a:ea typeface="Arial"/>
                <a:cs typeface="Arial"/>
                <a:sym typeface="Arial"/>
              </a:rPr>
              <a:t>10 segments 		  2.8 						2.8</a:t>
            </a:r>
            <a:endParaRPr sz="1800" b="0" i="0" u="none" strike="noStrike" cap="none" dirty="0">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r>
              <a:rPr lang="en" sz="1800" b="0" i="0" u="none" strike="noStrike" cap="none" dirty="0">
                <a:solidFill>
                  <a:schemeClr val="dk2"/>
                </a:solidFill>
                <a:latin typeface="Arial"/>
                <a:ea typeface="Arial"/>
                <a:cs typeface="Arial"/>
                <a:sym typeface="Arial"/>
              </a:rPr>
              <a:t>39 segments 		  3.0 						3.0</a:t>
            </a:r>
            <a:endParaRPr sz="1800" b="0" i="0" u="none" strike="noStrike" cap="none" dirty="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1057174" y="243049"/>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dirty="0">
                <a:solidFill>
                  <a:schemeClr val="dk1"/>
                </a:solidFill>
                <a:latin typeface="Arial"/>
                <a:ea typeface="Arial"/>
                <a:cs typeface="Arial"/>
                <a:sym typeface="Arial"/>
              </a:rPr>
              <a:t>Successful Model (Decision Tree)</a:t>
            </a:r>
            <a:endParaRPr sz="2800" b="0" i="0" u="none" strike="noStrike" cap="none" dirty="0">
              <a:solidFill>
                <a:schemeClr val="dk1"/>
              </a:solidFill>
              <a:latin typeface="Arial"/>
              <a:ea typeface="Arial"/>
              <a:cs typeface="Arial"/>
              <a:sym typeface="Arial"/>
            </a:endParaRPr>
          </a:p>
        </p:txBody>
      </p:sp>
      <p:pic>
        <p:nvPicPr>
          <p:cNvPr id="91" name="Shape 91"/>
          <p:cNvPicPr preferRelativeResize="0"/>
          <p:nvPr/>
        </p:nvPicPr>
        <p:blipFill rotWithShape="1">
          <a:blip r:embed="rId3">
            <a:alphaModFix/>
          </a:blip>
          <a:srcRect l="18815" t="29240" r="27500" b="9942"/>
          <a:stretch/>
        </p:blipFill>
        <p:spPr>
          <a:xfrm>
            <a:off x="1144292" y="1175625"/>
            <a:ext cx="5893115" cy="375541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40509" y="353218"/>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0" i="0" u="none" strike="noStrike" cap="none" dirty="0">
                <a:solidFill>
                  <a:schemeClr val="dk1"/>
                </a:solidFill>
                <a:latin typeface="Arial"/>
                <a:ea typeface="Arial"/>
                <a:cs typeface="Arial"/>
                <a:sym typeface="Arial"/>
              </a:rPr>
              <a:t>Evaluating Performance (Decision Tree)</a:t>
            </a:r>
            <a:endParaRPr sz="2800" b="0" i="0" u="none" strike="noStrike" cap="none" dirty="0">
              <a:solidFill>
                <a:schemeClr val="dk1"/>
              </a:solidFill>
              <a:latin typeface="Arial"/>
              <a:ea typeface="Arial"/>
              <a:cs typeface="Arial"/>
              <a:sym typeface="Arial"/>
            </a:endParaRPr>
          </a:p>
        </p:txBody>
      </p:sp>
      <p:sp>
        <p:nvSpPr>
          <p:cNvPr id="97" name="Shape 97"/>
          <p:cNvSpPr txBox="1">
            <a:spLocks noGrp="1"/>
          </p:cNvSpPr>
          <p:nvPr>
            <p:ph type="body" idx="1"/>
          </p:nvPr>
        </p:nvSpPr>
        <p:spPr>
          <a:xfrm>
            <a:off x="748703" y="1203887"/>
            <a:ext cx="8520600" cy="3416400"/>
          </a:xfrm>
          <a:prstGeom prst="rect">
            <a:avLst/>
          </a:prstGeom>
          <a:noFill/>
          <a:ln>
            <a:noFill/>
          </a:ln>
        </p:spPr>
        <p:txBody>
          <a:bodyPr spcFirstLastPara="1" wrap="square" lIns="91425" tIns="91425" rIns="91425" bIns="91425" anchor="t" anchorCtr="0">
            <a:noAutofit/>
          </a:bodyPr>
          <a:lstStyle/>
          <a:p>
            <a:pPr marL="114300" marR="0" lvl="0" indent="0" algn="l" rtl="0">
              <a:lnSpc>
                <a:spcPct val="115000"/>
              </a:lnSpc>
              <a:spcBef>
                <a:spcPts val="0"/>
              </a:spcBef>
              <a:spcAft>
                <a:spcPts val="0"/>
              </a:spcAft>
              <a:buClr>
                <a:schemeClr val="dk2"/>
              </a:buClr>
              <a:buSzPts val="1800"/>
              <a:buFont typeface="Arial"/>
              <a:buNone/>
            </a:pPr>
            <a:r>
              <a:rPr lang="en" sz="1800" b="1" i="0" u="none" strike="noStrike" cap="none" dirty="0">
                <a:solidFill>
                  <a:schemeClr val="dk2"/>
                </a:solidFill>
                <a:latin typeface="Arial"/>
                <a:ea typeface="Arial"/>
                <a:cs typeface="Arial"/>
                <a:sym typeface="Arial"/>
              </a:rPr>
              <a:t>Example of an Overlearning Model</a:t>
            </a:r>
            <a:endParaRPr dirty="0"/>
          </a:p>
          <a:p>
            <a:pPr marL="114300" marR="0" lvl="0" indent="0" algn="l" rtl="0">
              <a:lnSpc>
                <a:spcPct val="115000"/>
              </a:lnSpc>
              <a:spcBef>
                <a:spcPts val="0"/>
              </a:spcBef>
              <a:spcAft>
                <a:spcPts val="0"/>
              </a:spcAft>
              <a:buClr>
                <a:schemeClr val="dk2"/>
              </a:buClr>
              <a:buSzPts val="1800"/>
              <a:buFont typeface="Arial"/>
              <a:buNone/>
            </a:pPr>
            <a:endParaRPr sz="1800" b="1" i="0" u="none" strike="noStrike" cap="none" dirty="0">
              <a:solidFill>
                <a:schemeClr val="dk2"/>
              </a:solidFill>
              <a:latin typeface="Arial"/>
              <a:ea typeface="Arial"/>
              <a:cs typeface="Arial"/>
              <a:sym typeface="Arial"/>
            </a:endParaRPr>
          </a:p>
          <a:p>
            <a:pPr marL="114300" marR="0" lvl="0" indent="0" algn="l" rtl="0">
              <a:lnSpc>
                <a:spcPct val="115000"/>
              </a:lnSpc>
              <a:spcBef>
                <a:spcPts val="0"/>
              </a:spcBef>
              <a:spcAft>
                <a:spcPts val="0"/>
              </a:spcAft>
              <a:buClr>
                <a:schemeClr val="dk2"/>
              </a:buClr>
              <a:buSzPts val="1800"/>
              <a:buFont typeface="Arial"/>
              <a:buNone/>
            </a:pPr>
            <a:r>
              <a:rPr lang="en" sz="1800" b="1" i="0" u="none" strike="noStrike" cap="none" dirty="0">
                <a:solidFill>
                  <a:schemeClr val="dk2"/>
                </a:solidFill>
                <a:latin typeface="Arial"/>
                <a:ea typeface="Arial"/>
                <a:cs typeface="Arial"/>
                <a:sym typeface="Arial"/>
              </a:rPr>
              <a:t>Decision Tree 	         Lift on the Training Set 	Lift on the Test Set</a:t>
            </a:r>
            <a:endParaRPr dirty="0"/>
          </a:p>
          <a:p>
            <a:pPr marL="114300" marR="0" lvl="0" indent="0" algn="l" rtl="0">
              <a:lnSpc>
                <a:spcPct val="115000"/>
              </a:lnSpc>
              <a:spcBef>
                <a:spcPts val="0"/>
              </a:spcBef>
              <a:spcAft>
                <a:spcPts val="0"/>
              </a:spcAft>
              <a:buClr>
                <a:schemeClr val="dk2"/>
              </a:buClr>
              <a:buSzPts val="1800"/>
              <a:buFont typeface="Arial"/>
              <a:buNone/>
            </a:pPr>
            <a:r>
              <a:rPr lang="en" sz="1800" b="0" i="0" u="none" strike="noStrike" cap="none" dirty="0">
                <a:solidFill>
                  <a:schemeClr val="dk2"/>
                </a:solidFill>
                <a:latin typeface="Arial"/>
                <a:ea typeface="Arial"/>
                <a:cs typeface="Arial"/>
                <a:sym typeface="Arial"/>
              </a:rPr>
              <a:t>638 segments 		 	 3.9 				2.4</a:t>
            </a:r>
            <a:endParaRPr sz="1800" b="0" i="0" u="none" strike="noStrike" cap="none" dirty="0">
              <a:solidFill>
                <a:schemeClr val="dk2"/>
              </a:solidFill>
              <a:latin typeface="Arial"/>
              <a:ea typeface="Arial"/>
              <a:cs typeface="Arial"/>
              <a:sym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1807</TotalTime>
  <Words>2800</Words>
  <Application>Microsoft Office PowerPoint</Application>
  <PresentationFormat>On-screen Show (16:9)</PresentationFormat>
  <Paragraphs>301</Paragraphs>
  <Slides>35</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Narrow</vt:lpstr>
      <vt:lpstr>Corbel</vt:lpstr>
      <vt:lpstr>MS Shell Dlg 2</vt:lpstr>
      <vt:lpstr>Wingdings</vt:lpstr>
      <vt:lpstr>Wingdings 3</vt:lpstr>
      <vt:lpstr>Madison</vt:lpstr>
      <vt:lpstr>Predictive Model Validation and Implementation Using Clinical Decision Support</vt:lpstr>
      <vt:lpstr>Session Objective:</vt:lpstr>
      <vt:lpstr>Goals for Validation of Predictive Model</vt:lpstr>
      <vt:lpstr>Cost of Unreliable Predictive Model</vt:lpstr>
      <vt:lpstr>Problems to test</vt:lpstr>
      <vt:lpstr>Evaluating Performance</vt:lpstr>
      <vt:lpstr>Evaluating Performance (Decision Tree)</vt:lpstr>
      <vt:lpstr>Successful Model (Decision Tree)</vt:lpstr>
      <vt:lpstr>Evaluating Performance (Decision Tree)</vt:lpstr>
      <vt:lpstr>Overlearning Model (Decision Tree)</vt:lpstr>
      <vt:lpstr>Evaluating Performance¹</vt:lpstr>
      <vt:lpstr>Evaluating Performance¹</vt:lpstr>
      <vt:lpstr>Resampling Methods</vt:lpstr>
      <vt:lpstr>Training and Test Errors¹</vt:lpstr>
      <vt:lpstr>Training versus Test-Set Performance¹</vt:lpstr>
      <vt:lpstr>Dataset Allocation</vt:lpstr>
      <vt:lpstr>Split-Sample Validation  </vt:lpstr>
      <vt:lpstr>Cross-Validation</vt:lpstr>
      <vt:lpstr>Cross-Validation  </vt:lpstr>
      <vt:lpstr>K-fold Cross-Validation¹</vt:lpstr>
      <vt:lpstr>K-fold Cross-Validation¹</vt:lpstr>
      <vt:lpstr>Bootstrap</vt:lpstr>
      <vt:lpstr>Bootstrap Example</vt:lpstr>
      <vt:lpstr>General Validation Criteria</vt:lpstr>
      <vt:lpstr>Predictive Modeling and Validation Cycle</vt:lpstr>
      <vt:lpstr>Validation of Clinical Utility</vt:lpstr>
      <vt:lpstr>Clinical Decision Support Systems (CDSS)</vt:lpstr>
      <vt:lpstr>Clinical Decision Support Systems (CDSS)</vt:lpstr>
      <vt:lpstr>Platos’ Problem: Knowledge vs Experience Gap</vt:lpstr>
      <vt:lpstr>Hybrid CDSS</vt:lpstr>
      <vt:lpstr>Implementation &amp; Governance</vt:lpstr>
      <vt:lpstr>Delirium Shared System List in Epic: For Pharmacy, Nursing &amp; Physicians</vt:lpstr>
      <vt:lpstr>Pilot Evaluation Findings</vt:lpstr>
      <vt:lpstr>Neuro-Radiology TBI</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 Validation and Implementation Using Clinical Decision Support</dc:title>
  <dc:creator>Christopher Cruz</dc:creator>
  <cp:lastModifiedBy>Christopher Cruz</cp:lastModifiedBy>
  <cp:revision>143</cp:revision>
  <dcterms:created xsi:type="dcterms:W3CDTF">2019-06-01T18:59:11Z</dcterms:created>
  <dcterms:modified xsi:type="dcterms:W3CDTF">2019-06-03T04:38:18Z</dcterms:modified>
</cp:coreProperties>
</file>